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9" r:id="rId2"/>
    <p:sldId id="260" r:id="rId3"/>
    <p:sldId id="258" r:id="rId4"/>
    <p:sldId id="256" r:id="rId5"/>
    <p:sldId id="265" r:id="rId6"/>
    <p:sldId id="266" r:id="rId7"/>
    <p:sldId id="416" r:id="rId8"/>
    <p:sldId id="257" r:id="rId9"/>
    <p:sldId id="417" r:id="rId10"/>
    <p:sldId id="419" r:id="rId11"/>
    <p:sldId id="264" r:id="rId12"/>
    <p:sldId id="267" r:id="rId13"/>
    <p:sldId id="420" r:id="rId14"/>
    <p:sldId id="290" r:id="rId15"/>
    <p:sldId id="281" r:id="rId16"/>
    <p:sldId id="297" r:id="rId17"/>
    <p:sldId id="293" r:id="rId18"/>
    <p:sldId id="283" r:id="rId19"/>
    <p:sldId id="291" r:id="rId20"/>
    <p:sldId id="276" r:id="rId21"/>
    <p:sldId id="277" r:id="rId22"/>
    <p:sldId id="285" r:id="rId23"/>
    <p:sldId id="286" r:id="rId24"/>
    <p:sldId id="279" r:id="rId25"/>
    <p:sldId id="280"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2" autoAdjust="0"/>
    <p:restoredTop sz="94660"/>
  </p:normalViewPr>
  <p:slideViewPr>
    <p:cSldViewPr snapToGrid="0">
      <p:cViewPr varScale="1">
        <p:scale>
          <a:sx n="68" d="100"/>
          <a:sy n="68" d="100"/>
        </p:scale>
        <p:origin x="75" y="5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2D4FD-904F-45C5-A741-7B87203EB84A}" type="datetimeFigureOut">
              <a:rPr lang="en-US" smtClean="0"/>
              <a:t>3/24/2021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9240F-DB2A-4E30-B293-F57DAF8962BF}" type="slidenum">
              <a:rPr lang="en-US" smtClean="0"/>
              <a:t>‹#›</a:t>
            </a:fld>
            <a:endParaRPr lang="en-US"/>
          </a:p>
        </p:txBody>
      </p:sp>
    </p:spTree>
    <p:extLst>
      <p:ext uri="{BB962C8B-B14F-4D97-AF65-F5344CB8AC3E}">
        <p14:creationId xmlns:p14="http://schemas.microsoft.com/office/powerpoint/2010/main" val="4060144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with all 12 displayed  - creating a "brand" look</a:t>
            </a:r>
          </a:p>
          <a:p>
            <a:endParaRPr lang="en-US" dirty="0"/>
          </a:p>
          <a:p>
            <a:r>
              <a:rPr lang="en-US" dirty="0"/>
              <a:t>Highest 3 when it comes to clicks to the website – their blog post</a:t>
            </a:r>
          </a:p>
          <a:p>
            <a:r>
              <a:rPr lang="en-US" dirty="0"/>
              <a:t>This would be the amount of clicks they received within the month their ad ran</a:t>
            </a:r>
          </a:p>
        </p:txBody>
      </p:sp>
      <p:sp>
        <p:nvSpPr>
          <p:cNvPr id="4" name="Slide Number Placeholder 3"/>
          <p:cNvSpPr>
            <a:spLocks noGrp="1"/>
          </p:cNvSpPr>
          <p:nvPr>
            <p:ph type="sldNum" sz="quarter" idx="5"/>
          </p:nvPr>
        </p:nvSpPr>
        <p:spPr/>
        <p:txBody>
          <a:bodyPr/>
          <a:lstStyle/>
          <a:p>
            <a:fld id="{8F9C0116-2C96-43BF-93F0-7D84690DB9CF}" type="slidenum">
              <a:rPr lang="en-US" smtClean="0"/>
              <a:t>7</a:t>
            </a:fld>
            <a:endParaRPr lang="en-US"/>
          </a:p>
        </p:txBody>
      </p:sp>
    </p:spTree>
    <p:extLst>
      <p:ext uri="{BB962C8B-B14F-4D97-AF65-F5344CB8AC3E}">
        <p14:creationId xmlns:p14="http://schemas.microsoft.com/office/powerpoint/2010/main" val="93601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at the bottom and the ‘users, new users and sessions’ shows what April 1 2019 – May 31, 2020 VS April 1 2018 – May 31 </a:t>
            </a:r>
          </a:p>
          <a:p>
            <a:endParaRPr lang="en-US" dirty="0"/>
          </a:p>
          <a:p>
            <a:endParaRPr lang="en-US" dirty="0"/>
          </a:p>
        </p:txBody>
      </p:sp>
      <p:sp>
        <p:nvSpPr>
          <p:cNvPr id="4" name="Slide Number Placeholder 3"/>
          <p:cNvSpPr>
            <a:spLocks noGrp="1"/>
          </p:cNvSpPr>
          <p:nvPr>
            <p:ph type="sldNum" sz="quarter" idx="5"/>
          </p:nvPr>
        </p:nvSpPr>
        <p:spPr/>
        <p:txBody>
          <a:bodyPr/>
          <a:lstStyle/>
          <a:p>
            <a:fld id="{8F9C0116-2C96-43BF-93F0-7D84690DB9CF}" type="slidenum">
              <a:rPr lang="en-US" smtClean="0"/>
              <a:t>8</a:t>
            </a:fld>
            <a:endParaRPr lang="en-US"/>
          </a:p>
        </p:txBody>
      </p:sp>
    </p:spTree>
    <p:extLst>
      <p:ext uri="{BB962C8B-B14F-4D97-AF65-F5344CB8AC3E}">
        <p14:creationId xmlns:p14="http://schemas.microsoft.com/office/powerpoint/2010/main" val="339884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at the bottom and the ‘users, new users and sessions’ shows what April 1 2019 – May 31, 2020 VS April 1 2018 – May 31 </a:t>
            </a:r>
          </a:p>
          <a:p>
            <a:endParaRPr lang="en-US" dirty="0"/>
          </a:p>
          <a:p>
            <a:endParaRPr lang="en-US" dirty="0"/>
          </a:p>
        </p:txBody>
      </p:sp>
      <p:sp>
        <p:nvSpPr>
          <p:cNvPr id="4" name="Slide Number Placeholder 3"/>
          <p:cNvSpPr>
            <a:spLocks noGrp="1"/>
          </p:cNvSpPr>
          <p:nvPr>
            <p:ph type="sldNum" sz="quarter" idx="5"/>
          </p:nvPr>
        </p:nvSpPr>
        <p:spPr/>
        <p:txBody>
          <a:bodyPr/>
          <a:lstStyle/>
          <a:p>
            <a:fld id="{8F9C0116-2C96-43BF-93F0-7D84690DB9CF}" type="slidenum">
              <a:rPr lang="en-US" smtClean="0"/>
              <a:t>9</a:t>
            </a:fld>
            <a:endParaRPr lang="en-US"/>
          </a:p>
        </p:txBody>
      </p:sp>
    </p:spTree>
    <p:extLst>
      <p:ext uri="{BB962C8B-B14F-4D97-AF65-F5344CB8AC3E}">
        <p14:creationId xmlns:p14="http://schemas.microsoft.com/office/powerpoint/2010/main" val="282578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Jan-Feb: </a:t>
            </a:r>
          </a:p>
        </p:txBody>
      </p:sp>
      <p:sp>
        <p:nvSpPr>
          <p:cNvPr id="4" name="Slide Number Placeholder 3"/>
          <p:cNvSpPr>
            <a:spLocks noGrp="1"/>
          </p:cNvSpPr>
          <p:nvPr>
            <p:ph type="sldNum" sz="quarter" idx="10"/>
          </p:nvPr>
        </p:nvSpPr>
        <p:spPr/>
        <p:txBody>
          <a:bodyPr/>
          <a:lstStyle/>
          <a:p>
            <a:fld id="{8F9C0116-2C96-43BF-93F0-7D84690DB9CF}" type="slidenum">
              <a:rPr lang="en-US" smtClean="0"/>
              <a:t>10</a:t>
            </a:fld>
            <a:endParaRPr lang="en-US"/>
          </a:p>
        </p:txBody>
      </p:sp>
    </p:spTree>
    <p:extLst>
      <p:ext uri="{BB962C8B-B14F-4D97-AF65-F5344CB8AC3E}">
        <p14:creationId xmlns:p14="http://schemas.microsoft.com/office/powerpoint/2010/main" val="3033968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EA963-C6DE-444C-9118-D5D2AF087D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751AF3-814D-401B-BA26-FC2D0F132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A5707-6D36-489C-998D-6EE746C8FC2D}"/>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516118FF-BA53-4A07-8191-82DE4990E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422F3-95C9-4A14-A2A8-F65E6C8EE375}"/>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286713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51DA-67F3-46F1-8228-C692B44224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7C3C56-ED2C-4FC9-97A5-1CBFE77CDF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37169-A4BD-47D0-8063-521C671DF90A}"/>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B01F39AD-79FE-45BF-A719-7BDF7D8A5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05E1C-6BC1-4F53-8F9D-96997C76F820}"/>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17119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6AF10C-7160-4D7B-8A18-9CDD6E942B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D1C2B0-36C4-4980-8365-09CA5D3CE2C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E70680-7092-45C3-94F3-C724EC6F4EBB}"/>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88960BCF-549B-4025-8CDB-4B641E40C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E0983-B3BF-4923-B023-D4A4FE5BDE42}"/>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69710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83289-3D6A-4FCD-A243-AFF1E7E65F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1955E-3BF0-4020-9889-5FD8D72E308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22784-BDAE-4F56-B308-D600EC02460B}"/>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F122C93C-A903-4D12-BCB3-8D2716DA2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3741F-E2C5-48A7-B57E-11A50CAEAAEE}"/>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354430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C15D9-2E4B-40DF-AE77-89A817BB3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932183-FEEF-4723-BE7D-1A25F2627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2011FA-4745-4FAA-804C-217761A81610}"/>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8DCCF1A0-1D83-4982-9211-B75FF0418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84E48-3AD6-426C-A1FF-939D3E7867EC}"/>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197508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5D92-841D-4DA9-B2A9-F40A4EAC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2A037-CD2D-479B-AEA2-6B7A3F64B0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A47804-8484-49D9-A6BD-2C242F9EA1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99C02D-6036-4A54-B31D-1E23364293C6}"/>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6" name="Footer Placeholder 5">
            <a:extLst>
              <a:ext uri="{FF2B5EF4-FFF2-40B4-BE49-F238E27FC236}">
                <a16:creationId xmlns:a16="http://schemas.microsoft.com/office/drawing/2014/main" id="{91D3E20E-7BA1-45EB-B0ED-BEEAA68482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B9314-2E4C-4D62-A2F1-E16B8D635118}"/>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201586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F386E-453A-419D-A954-3FEEDAF5C9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C2B74E-974D-4167-AB21-D961CA0E8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80B19A-6FD0-4579-9A55-BC64D755B1A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5332E0-2218-44AA-8E48-8FBDE0E161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E83BB3-425A-4EFF-B110-5801A9FB0E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FCEB85-D275-4178-8CC5-0D994B233470}"/>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8" name="Footer Placeholder 7">
            <a:extLst>
              <a:ext uri="{FF2B5EF4-FFF2-40B4-BE49-F238E27FC236}">
                <a16:creationId xmlns:a16="http://schemas.microsoft.com/office/drawing/2014/main" id="{D6E73B8E-54BC-4DEC-ABFF-3ED78FD6F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E9862A-B39A-40FA-8452-FA7B8F60C5A7}"/>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4237873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0A60-6F83-480E-A192-0FCDC45EC8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7B69B2-9115-4F8A-A9BF-97574ECD4BCE}"/>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4" name="Footer Placeholder 3">
            <a:extLst>
              <a:ext uri="{FF2B5EF4-FFF2-40B4-BE49-F238E27FC236}">
                <a16:creationId xmlns:a16="http://schemas.microsoft.com/office/drawing/2014/main" id="{4AF229DE-2B00-4DFD-9204-44D11467F3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1B5A7-FD0F-49BA-AF5C-A1E8B715D6F8}"/>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230628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53B20-57BF-4732-BB4E-5F6D5AC41B90}"/>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3" name="Footer Placeholder 2">
            <a:extLst>
              <a:ext uri="{FF2B5EF4-FFF2-40B4-BE49-F238E27FC236}">
                <a16:creationId xmlns:a16="http://schemas.microsoft.com/office/drawing/2014/main" id="{EC551E9A-CF44-41D3-BFF9-2FEA4FECB1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4D5792-D693-412F-B6BA-E7A5F9A8DC5E}"/>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31748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0ED8-E682-46F3-9C0A-1A98F7FAD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8C7DD-B7B4-4748-BFDA-A9AC8F28C5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F8110-374F-4DD3-B573-35FDBB6F22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28218A-BA0D-4046-95BA-29021DF14827}"/>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6" name="Footer Placeholder 5">
            <a:extLst>
              <a:ext uri="{FF2B5EF4-FFF2-40B4-BE49-F238E27FC236}">
                <a16:creationId xmlns:a16="http://schemas.microsoft.com/office/drawing/2014/main" id="{BBDA2011-8374-4EB7-8879-68DC92A42C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C1B00-1396-43FB-8300-EE4D1658918E}"/>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3173132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E9DB-DEDF-417C-979D-F2FD8F46F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ABEA28-2848-4074-9198-06F83E21E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389F38-B142-48C6-AAE0-212A8E99D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530266-EAB0-4990-B7CC-E0F1C0BD7541}"/>
              </a:ext>
            </a:extLst>
          </p:cNvPr>
          <p:cNvSpPr>
            <a:spLocks noGrp="1"/>
          </p:cNvSpPr>
          <p:nvPr>
            <p:ph type="dt" sz="half" idx="10"/>
          </p:nvPr>
        </p:nvSpPr>
        <p:spPr/>
        <p:txBody>
          <a:bodyPr/>
          <a:lstStyle/>
          <a:p>
            <a:fld id="{0B296886-FF3F-4475-8B3B-D6A9431C2EE1}" type="datetimeFigureOut">
              <a:rPr lang="en-US" smtClean="0"/>
              <a:t>3/24/2021</a:t>
            </a:fld>
            <a:endParaRPr lang="en-US"/>
          </a:p>
        </p:txBody>
      </p:sp>
      <p:sp>
        <p:nvSpPr>
          <p:cNvPr id="6" name="Footer Placeholder 5">
            <a:extLst>
              <a:ext uri="{FF2B5EF4-FFF2-40B4-BE49-F238E27FC236}">
                <a16:creationId xmlns:a16="http://schemas.microsoft.com/office/drawing/2014/main" id="{35236A98-CFB1-4EE9-AC93-A824DA01A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A29FF3-9085-48B4-BA92-B4E2E6660401}"/>
              </a:ext>
            </a:extLst>
          </p:cNvPr>
          <p:cNvSpPr>
            <a:spLocks noGrp="1"/>
          </p:cNvSpPr>
          <p:nvPr>
            <p:ph type="sldNum" sz="quarter" idx="12"/>
          </p:nvPr>
        </p:nvSpPr>
        <p:spPr/>
        <p:txBody>
          <a:bodyPr/>
          <a:lstStyle/>
          <a:p>
            <a:fld id="{507FA4C2-8881-41AD-A2F2-A53CA44DC25C}" type="slidenum">
              <a:rPr lang="en-US" smtClean="0"/>
              <a:t>‹#›</a:t>
            </a:fld>
            <a:endParaRPr lang="en-US"/>
          </a:p>
        </p:txBody>
      </p:sp>
    </p:spTree>
    <p:extLst>
      <p:ext uri="{BB962C8B-B14F-4D97-AF65-F5344CB8AC3E}">
        <p14:creationId xmlns:p14="http://schemas.microsoft.com/office/powerpoint/2010/main" val="175095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C3A47-0229-48D5-929E-419F6C28BE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AA4B15-D041-4D4D-830A-35CA5DB8E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CF77E-92CC-4D87-AA11-C65ECBFF6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96886-FF3F-4475-8B3B-D6A9431C2EE1}" type="datetimeFigureOut">
              <a:rPr lang="en-US" smtClean="0"/>
              <a:t>3/24/2021</a:t>
            </a:fld>
            <a:endParaRPr lang="en-US"/>
          </a:p>
        </p:txBody>
      </p:sp>
      <p:sp>
        <p:nvSpPr>
          <p:cNvPr id="5" name="Footer Placeholder 4">
            <a:extLst>
              <a:ext uri="{FF2B5EF4-FFF2-40B4-BE49-F238E27FC236}">
                <a16:creationId xmlns:a16="http://schemas.microsoft.com/office/drawing/2014/main" id="{AFDD2CEC-B623-4911-89BF-AFAA2B6E3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68B48-019F-49D4-A9FE-22628C97A2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FA4C2-8881-41AD-A2F2-A53CA44DC25C}" type="slidenum">
              <a:rPr lang="en-US" smtClean="0"/>
              <a:t>‹#›</a:t>
            </a:fld>
            <a:endParaRPr lang="en-US"/>
          </a:p>
        </p:txBody>
      </p:sp>
    </p:spTree>
    <p:extLst>
      <p:ext uri="{BB962C8B-B14F-4D97-AF65-F5344CB8AC3E}">
        <p14:creationId xmlns:p14="http://schemas.microsoft.com/office/powerpoint/2010/main" val="3056967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gif"/><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9f_LUa8DzC4"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718B3-59C9-42C8-B2E2-264DAA238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315" y="-456426"/>
            <a:ext cx="7543800" cy="5829300"/>
          </a:xfrm>
          <a:prstGeom prst="rect">
            <a:avLst/>
          </a:prstGeom>
        </p:spPr>
      </p:pic>
      <p:sp>
        <p:nvSpPr>
          <p:cNvPr id="5" name="TextBox 4">
            <a:extLst>
              <a:ext uri="{FF2B5EF4-FFF2-40B4-BE49-F238E27FC236}">
                <a16:creationId xmlns:a16="http://schemas.microsoft.com/office/drawing/2014/main" id="{9087B7B2-0577-425E-BFB9-381DF565EAB4}"/>
              </a:ext>
            </a:extLst>
          </p:cNvPr>
          <p:cNvSpPr txBox="1"/>
          <p:nvPr/>
        </p:nvSpPr>
        <p:spPr>
          <a:xfrm>
            <a:off x="1338215" y="3744887"/>
            <a:ext cx="9144000" cy="1384995"/>
          </a:xfrm>
          <a:prstGeom prst="rect">
            <a:avLst/>
          </a:prstGeom>
          <a:noFill/>
        </p:spPr>
        <p:txBody>
          <a:bodyPr wrap="square" rtlCol="0">
            <a:spAutoFit/>
          </a:bodyPr>
          <a:lstStyle/>
          <a:p>
            <a:pPr algn="ctr"/>
            <a:r>
              <a:rPr lang="en-US" sz="2800" b="1" dirty="0" err="1"/>
              <a:t>MedQuarter</a:t>
            </a:r>
            <a:r>
              <a:rPr lang="en-US" sz="2800" b="1" dirty="0"/>
              <a:t> Update to </a:t>
            </a:r>
          </a:p>
          <a:p>
            <a:pPr algn="ctr"/>
            <a:r>
              <a:rPr lang="en-US" sz="2800" b="1" dirty="0"/>
              <a:t>Cedar Rapids Finance &amp; Administrative Services Committee</a:t>
            </a:r>
          </a:p>
          <a:p>
            <a:pPr algn="ctr"/>
            <a:r>
              <a:rPr lang="en-US" sz="2800" b="1" dirty="0"/>
              <a:t>3/25/21</a:t>
            </a:r>
          </a:p>
        </p:txBody>
      </p:sp>
    </p:spTree>
    <p:extLst>
      <p:ext uri="{BB962C8B-B14F-4D97-AF65-F5344CB8AC3E}">
        <p14:creationId xmlns:p14="http://schemas.microsoft.com/office/powerpoint/2010/main" val="4174110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434591-29A4-2F47-BD62-9E34CD62E8ED}"/>
              </a:ext>
            </a:extLst>
          </p:cNvPr>
          <p:cNvSpPr>
            <a:spLocks noGrp="1"/>
          </p:cNvSpPr>
          <p:nvPr>
            <p:ph type="ctrTitle"/>
          </p:nvPr>
        </p:nvSpPr>
        <p:spPr>
          <a:xfrm>
            <a:off x="10464627" y="373716"/>
            <a:ext cx="608468" cy="273246"/>
          </a:xfrm>
        </p:spPr>
        <p:txBody>
          <a:bodyPr>
            <a:normAutofit fontScale="90000"/>
          </a:bodyPr>
          <a:lstStyle/>
          <a:p>
            <a:r>
              <a:rPr lang="en-US" dirty="0"/>
              <a:t>  </a:t>
            </a:r>
          </a:p>
        </p:txBody>
      </p:sp>
      <p:sp>
        <p:nvSpPr>
          <p:cNvPr id="22" name="Title 1">
            <a:extLst>
              <a:ext uri="{FF2B5EF4-FFF2-40B4-BE49-F238E27FC236}">
                <a16:creationId xmlns:a16="http://schemas.microsoft.com/office/drawing/2014/main" id="{72616E4D-45D0-484A-A79B-8948411E7BB5}"/>
              </a:ext>
            </a:extLst>
          </p:cNvPr>
          <p:cNvSpPr txBox="1">
            <a:spLocks/>
          </p:cNvSpPr>
          <p:nvPr/>
        </p:nvSpPr>
        <p:spPr>
          <a:xfrm>
            <a:off x="5834720" y="2570329"/>
            <a:ext cx="2298849" cy="140810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chemeClr val="tx1"/>
                </a:solidFill>
                <a:latin typeface="Century Gothic" panose="020B0502020202020204" pitchFamily="34" charset="0"/>
              </a:rPr>
              <a:t>Firestone Complete Auto Care</a:t>
            </a:r>
          </a:p>
        </p:txBody>
      </p:sp>
      <p:sp>
        <p:nvSpPr>
          <p:cNvPr id="9" name="Rectangle 1">
            <a:extLst>
              <a:ext uri="{FF2B5EF4-FFF2-40B4-BE49-F238E27FC236}">
                <a16:creationId xmlns:a16="http://schemas.microsoft.com/office/drawing/2014/main" id="{66115023-B2F5-3C43-A936-18E0289C9F99}"/>
              </a:ext>
            </a:extLst>
          </p:cNvPr>
          <p:cNvSpPr>
            <a:spLocks noChangeArrowheads="1"/>
          </p:cNvSpPr>
          <p:nvPr/>
        </p:nvSpPr>
        <p:spPr bwMode="auto">
          <a:xfrm>
            <a:off x="243921" y="2951217"/>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a:ln>
                  <a:noFill/>
                </a:ln>
                <a:solidFill>
                  <a:schemeClr val="tx1"/>
                </a:solidFill>
                <a:effectLst/>
                <a:latin typeface="Century Gothic" panose="020B0502020202020204" pitchFamily="34" charset="0"/>
              </a:rPr>
            </a:br>
            <a:endParaRPr kumimoji="0" lang="en-US" altLang="en-US" b="0" i="0" u="none" strike="noStrike" cap="none" normalizeH="0" baseline="0">
              <a:ln>
                <a:noFill/>
              </a:ln>
              <a:solidFill>
                <a:schemeClr val="tx1"/>
              </a:solidFill>
              <a:effectLst/>
              <a:latin typeface="Century Gothic" panose="020B0502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261B4DF2-FF86-CC46-B76C-F6F97FC34B5E}"/>
              </a:ext>
            </a:extLst>
          </p:cNvPr>
          <p:cNvPicPr>
            <a:picLocks noChangeAspect="1"/>
          </p:cNvPicPr>
          <p:nvPr/>
        </p:nvPicPr>
        <p:blipFill>
          <a:blip r:embed="rId3"/>
          <a:stretch>
            <a:fillRect/>
          </a:stretch>
        </p:blipFill>
        <p:spPr>
          <a:xfrm>
            <a:off x="8133569" y="846175"/>
            <a:ext cx="3814510" cy="5442559"/>
          </a:xfrm>
          <a:prstGeom prst="rect">
            <a:avLst/>
          </a:prstGeom>
          <a:effectLst>
            <a:outerShdw blurRad="50800" dist="38100" dir="2700000" algn="tl" rotWithShape="0">
              <a:prstClr val="black">
                <a:alpha val="40000"/>
              </a:prstClr>
            </a:outerShdw>
          </a:effectLst>
        </p:spPr>
      </p:pic>
      <p:pic>
        <p:nvPicPr>
          <p:cNvPr id="17" name="Picture 16" descr="Graphical user interface, website&#10;&#10;Description automatically generated">
            <a:extLst>
              <a:ext uri="{FF2B5EF4-FFF2-40B4-BE49-F238E27FC236}">
                <a16:creationId xmlns:a16="http://schemas.microsoft.com/office/drawing/2014/main" id="{63F8B9F8-3197-EE47-B896-FE31D8704FB1}"/>
              </a:ext>
            </a:extLst>
          </p:cNvPr>
          <p:cNvPicPr>
            <a:picLocks noChangeAspect="1"/>
          </p:cNvPicPr>
          <p:nvPr/>
        </p:nvPicPr>
        <p:blipFill rotWithShape="1">
          <a:blip r:embed="rId4"/>
          <a:srcRect t="74298"/>
          <a:stretch/>
        </p:blipFill>
        <p:spPr>
          <a:xfrm>
            <a:off x="5901369" y="4617413"/>
            <a:ext cx="6046710" cy="2066084"/>
          </a:xfrm>
          <a:prstGeom prst="rect">
            <a:avLst/>
          </a:prstGeom>
          <a:effectLst>
            <a:outerShdw blurRad="50800" dist="38100" dir="2700000" algn="tl"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9DB70ACB-E518-E640-8B69-293A63752205}"/>
              </a:ext>
            </a:extLst>
          </p:cNvPr>
          <p:cNvPicPr>
            <a:picLocks noChangeAspect="1"/>
          </p:cNvPicPr>
          <p:nvPr/>
        </p:nvPicPr>
        <p:blipFill>
          <a:blip r:embed="rId5"/>
          <a:stretch>
            <a:fillRect/>
          </a:stretch>
        </p:blipFill>
        <p:spPr>
          <a:xfrm>
            <a:off x="473667" y="3567454"/>
            <a:ext cx="5080758" cy="2886046"/>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8A62B131-7E2D-46B7-9BB4-69C51E57EB06}"/>
              </a:ext>
            </a:extLst>
          </p:cNvPr>
          <p:cNvSpPr txBox="1"/>
          <p:nvPr/>
        </p:nvSpPr>
        <p:spPr>
          <a:xfrm>
            <a:off x="589432" y="1126049"/>
            <a:ext cx="4342332" cy="1200329"/>
          </a:xfrm>
          <a:prstGeom prst="rect">
            <a:avLst/>
          </a:prstGeom>
          <a:noFill/>
        </p:spPr>
        <p:txBody>
          <a:bodyPr wrap="square" rtlCol="0">
            <a:spAutoFit/>
          </a:bodyPr>
          <a:lstStyle/>
          <a:p>
            <a:r>
              <a:rPr lang="en-US" b="1" dirty="0">
                <a:latin typeface="Century Gothic" charset="0"/>
              </a:rPr>
              <a:t>March Update for 20/21 campaign –</a:t>
            </a:r>
          </a:p>
          <a:p>
            <a:pPr marL="285750" indent="-285750">
              <a:buFont typeface="Wingdings" pitchFamily="2" charset="2"/>
              <a:buChar char="Ø"/>
            </a:pPr>
            <a:r>
              <a:rPr lang="en-US" dirty="0">
                <a:latin typeface="Century Gothic" charset="0"/>
              </a:rPr>
              <a:t>Launched 11/8/2020</a:t>
            </a:r>
          </a:p>
          <a:p>
            <a:pPr marL="285750" indent="-285750">
              <a:buFont typeface="Wingdings" pitchFamily="2" charset="2"/>
              <a:buChar char="Ø"/>
            </a:pPr>
            <a:r>
              <a:rPr lang="en-US" dirty="0">
                <a:latin typeface="Century Gothic" charset="0"/>
              </a:rPr>
              <a:t>Total Ad Impressions: 2.16 million</a:t>
            </a:r>
          </a:p>
          <a:p>
            <a:pPr marL="285750" indent="-285750">
              <a:buFont typeface="Wingdings" pitchFamily="2" charset="2"/>
              <a:buChar char="Ø"/>
            </a:pPr>
            <a:r>
              <a:rPr lang="en-US" dirty="0">
                <a:latin typeface="Century Gothic" charset="0"/>
              </a:rPr>
              <a:t>Website sessions: 5,535</a:t>
            </a:r>
          </a:p>
        </p:txBody>
      </p:sp>
      <p:sp>
        <p:nvSpPr>
          <p:cNvPr id="15" name="TextBox 14">
            <a:extLst>
              <a:ext uri="{FF2B5EF4-FFF2-40B4-BE49-F238E27FC236}">
                <a16:creationId xmlns:a16="http://schemas.microsoft.com/office/drawing/2014/main" id="{213000ED-3F57-44EC-8783-7652FB9DB470}"/>
              </a:ext>
            </a:extLst>
          </p:cNvPr>
          <p:cNvSpPr txBox="1"/>
          <p:nvPr/>
        </p:nvSpPr>
        <p:spPr>
          <a:xfrm>
            <a:off x="127352" y="215635"/>
            <a:ext cx="1171975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Management &amp; Marketing Initiatives – </a:t>
            </a:r>
            <a:r>
              <a:rPr lang="en-US" sz="2400" dirty="0"/>
              <a:t>‘20/’21 Places of the </a:t>
            </a:r>
            <a:r>
              <a:rPr lang="en-US" sz="2400" dirty="0" err="1"/>
              <a:t>MedQ</a:t>
            </a:r>
            <a:r>
              <a:rPr lang="en-US" sz="2400" dirty="0"/>
              <a:t> Campaign</a:t>
            </a:r>
          </a:p>
        </p:txBody>
      </p:sp>
    </p:spTree>
    <p:extLst>
      <p:ext uri="{BB962C8B-B14F-4D97-AF65-F5344CB8AC3E}">
        <p14:creationId xmlns:p14="http://schemas.microsoft.com/office/powerpoint/2010/main" val="2394280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941167"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Appearance &amp; Identity Initiatives</a:t>
            </a:r>
          </a:p>
        </p:txBody>
      </p:sp>
      <p:grpSp>
        <p:nvGrpSpPr>
          <p:cNvPr id="8" name="Group 7">
            <a:extLst>
              <a:ext uri="{FF2B5EF4-FFF2-40B4-BE49-F238E27FC236}">
                <a16:creationId xmlns:a16="http://schemas.microsoft.com/office/drawing/2014/main" id="{539CE9E4-2D72-4280-BFF0-0E8766417BCF}"/>
              </a:ext>
            </a:extLst>
          </p:cNvPr>
          <p:cNvGrpSpPr/>
          <p:nvPr/>
        </p:nvGrpSpPr>
        <p:grpSpPr>
          <a:xfrm>
            <a:off x="1817074" y="1035424"/>
            <a:ext cx="8955741" cy="5230905"/>
            <a:chOff x="1371600" y="1035424"/>
            <a:chExt cx="8955741" cy="5230905"/>
          </a:xfrm>
        </p:grpSpPr>
        <p:cxnSp>
          <p:nvCxnSpPr>
            <p:cNvPr id="9" name="Straight Connector 8">
              <a:extLst>
                <a:ext uri="{FF2B5EF4-FFF2-40B4-BE49-F238E27FC236}">
                  <a16:creationId xmlns:a16="http://schemas.microsoft.com/office/drawing/2014/main" id="{FF4EE688-011B-4F5C-9B81-843A5EA9427D}"/>
                </a:ext>
              </a:extLst>
            </p:cNvPr>
            <p:cNvCxnSpPr/>
            <p:nvPr/>
          </p:nvCxnSpPr>
          <p:spPr>
            <a:xfrm>
              <a:off x="5849470" y="1035424"/>
              <a:ext cx="0" cy="523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915195-7B38-4A9F-A558-9B348C2EAA07}"/>
                </a:ext>
              </a:extLst>
            </p:cNvPr>
            <p:cNvCxnSpPr/>
            <p:nvPr/>
          </p:nvCxnSpPr>
          <p:spPr>
            <a:xfrm>
              <a:off x="1371600" y="3650876"/>
              <a:ext cx="895574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077F7B3B-5FBE-4B56-A780-BFE7D9351FDC}"/>
              </a:ext>
            </a:extLst>
          </p:cNvPr>
          <p:cNvPicPr>
            <a:picLocks noChangeAspect="1"/>
          </p:cNvPicPr>
          <p:nvPr/>
        </p:nvPicPr>
        <p:blipFill rotWithShape="1">
          <a:blip r:embed="rId2">
            <a:extLst>
              <a:ext uri="{28A0092B-C50C-407E-A947-70E740481C1C}">
                <a14:useLocalDpi xmlns:a14="http://schemas.microsoft.com/office/drawing/2010/main" val="0"/>
              </a:ext>
            </a:extLst>
          </a:blip>
          <a:srcRect t="13333" b="48824"/>
          <a:stretch/>
        </p:blipFill>
        <p:spPr>
          <a:xfrm>
            <a:off x="6794035" y="1078232"/>
            <a:ext cx="3374253" cy="2270086"/>
          </a:xfrm>
          <a:prstGeom prst="rect">
            <a:avLst/>
          </a:prstGeom>
        </p:spPr>
      </p:pic>
      <p:grpSp>
        <p:nvGrpSpPr>
          <p:cNvPr id="2" name="Group 1">
            <a:extLst>
              <a:ext uri="{FF2B5EF4-FFF2-40B4-BE49-F238E27FC236}">
                <a16:creationId xmlns:a16="http://schemas.microsoft.com/office/drawing/2014/main" id="{783715C2-DCFE-4AFC-95A5-C89A84BFFF64}"/>
              </a:ext>
            </a:extLst>
          </p:cNvPr>
          <p:cNvGrpSpPr/>
          <p:nvPr/>
        </p:nvGrpSpPr>
        <p:grpSpPr>
          <a:xfrm>
            <a:off x="7100131" y="3887561"/>
            <a:ext cx="2698595" cy="2378768"/>
            <a:chOff x="6244033" y="3793426"/>
            <a:chExt cx="3164124" cy="2893882"/>
          </a:xfrm>
        </p:grpSpPr>
        <p:pic>
          <p:nvPicPr>
            <p:cNvPr id="12" name="Picture 5" descr="J:\New Server Folder - DO NOT ADD FILES TO THIS\Services\District Improvement\Medical SSMID\Presentations\Presentation Assets\medq banner tagline-cropped.jpg">
              <a:extLst>
                <a:ext uri="{FF2B5EF4-FFF2-40B4-BE49-F238E27FC236}">
                  <a16:creationId xmlns:a16="http://schemas.microsoft.com/office/drawing/2014/main" id="{2170E20D-2261-41FC-8D1A-AA4D60CD7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594" y="3793426"/>
              <a:ext cx="1807563" cy="28938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sr6573\shared\New Server Folder - DO NOT ADD FILES TO THIS\Services\District Improvement\Medical SSMID\Presentations\Presentation Assets\medq new banners-cropped.jpg">
              <a:extLst>
                <a:ext uri="{FF2B5EF4-FFF2-40B4-BE49-F238E27FC236}">
                  <a16:creationId xmlns:a16="http://schemas.microsoft.com/office/drawing/2014/main" id="{3340A3CC-4E0B-4A38-8420-6F93955CF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386"/>
            <a:stretch/>
          </p:blipFill>
          <p:spPr bwMode="auto">
            <a:xfrm>
              <a:off x="6244033" y="3793426"/>
              <a:ext cx="1356562" cy="28938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J:\New Server Folder - DO NOT ADD FILES TO THIS\Services\District Improvement\Medical SSMID\Presentations\Presentation Assets\grant wood mural at a ave-cropped.jpg">
            <a:extLst>
              <a:ext uri="{FF2B5EF4-FFF2-40B4-BE49-F238E27FC236}">
                <a16:creationId xmlns:a16="http://schemas.microsoft.com/office/drawing/2014/main" id="{81A39C0B-05A5-48B6-A57D-27E1673120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148"/>
          <a:stretch/>
        </p:blipFill>
        <p:spPr bwMode="auto">
          <a:xfrm>
            <a:off x="1852557" y="3880714"/>
            <a:ext cx="3962079" cy="2227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ign outside a building&#10;&#10;Description automatically generated with medium confidence">
            <a:extLst>
              <a:ext uri="{FF2B5EF4-FFF2-40B4-BE49-F238E27FC236}">
                <a16:creationId xmlns:a16="http://schemas.microsoft.com/office/drawing/2014/main" id="{38A88C1D-1087-4184-99B4-799C9D800C0F}"/>
              </a:ext>
            </a:extLst>
          </p:cNvPr>
          <p:cNvPicPr>
            <a:picLocks noChangeAspect="1"/>
          </p:cNvPicPr>
          <p:nvPr/>
        </p:nvPicPr>
        <p:blipFill rotWithShape="1">
          <a:blip r:embed="rId6">
            <a:extLst>
              <a:ext uri="{28A0092B-C50C-407E-A947-70E740481C1C}">
                <a14:useLocalDpi xmlns:a14="http://schemas.microsoft.com/office/drawing/2010/main" val="0"/>
              </a:ext>
            </a:extLst>
          </a:blip>
          <a:srcRect b="23715"/>
          <a:stretch/>
        </p:blipFill>
        <p:spPr>
          <a:xfrm>
            <a:off x="1545612" y="1002724"/>
            <a:ext cx="4344026" cy="2484986"/>
          </a:xfrm>
          <a:prstGeom prst="rect">
            <a:avLst/>
          </a:prstGeom>
        </p:spPr>
      </p:pic>
    </p:spTree>
    <p:extLst>
      <p:ext uri="{BB962C8B-B14F-4D97-AF65-F5344CB8AC3E}">
        <p14:creationId xmlns:p14="http://schemas.microsoft.com/office/powerpoint/2010/main" val="182545707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Appearance &amp; Identity Initiatives</a:t>
            </a:r>
          </a:p>
        </p:txBody>
      </p:sp>
      <p:cxnSp>
        <p:nvCxnSpPr>
          <p:cNvPr id="20" name="Straight Connector 19">
            <a:extLst>
              <a:ext uri="{FF2B5EF4-FFF2-40B4-BE49-F238E27FC236}">
                <a16:creationId xmlns:a16="http://schemas.microsoft.com/office/drawing/2014/main" id="{6D62BC60-4825-4521-8110-88A10CC0D78E}"/>
              </a:ext>
            </a:extLst>
          </p:cNvPr>
          <p:cNvCxnSpPr/>
          <p:nvPr/>
        </p:nvCxnSpPr>
        <p:spPr>
          <a:xfrm>
            <a:off x="6083212" y="1033800"/>
            <a:ext cx="0" cy="523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DFE063-366E-4616-9051-6B9BB8DD4D3E}"/>
              </a:ext>
            </a:extLst>
          </p:cNvPr>
          <p:cNvSpPr txBox="1"/>
          <p:nvPr/>
        </p:nvSpPr>
        <p:spPr>
          <a:xfrm>
            <a:off x="489380" y="5804664"/>
            <a:ext cx="5289056" cy="461665"/>
          </a:xfrm>
          <a:prstGeom prst="rect">
            <a:avLst/>
          </a:prstGeom>
          <a:noFill/>
        </p:spPr>
        <p:txBody>
          <a:bodyPr wrap="square" rtlCol="0">
            <a:spAutoFit/>
          </a:bodyPr>
          <a:lstStyle/>
          <a:p>
            <a:pPr algn="ctr"/>
            <a:r>
              <a:rPr lang="en-US" sz="2400" b="1" dirty="0">
                <a:solidFill>
                  <a:schemeClr val="tx1">
                    <a:lumMod val="75000"/>
                    <a:lumOff val="25000"/>
                  </a:schemeClr>
                </a:solidFill>
              </a:rPr>
              <a:t>Wayfinding Signage</a:t>
            </a:r>
          </a:p>
        </p:txBody>
      </p:sp>
      <p:sp>
        <p:nvSpPr>
          <p:cNvPr id="23" name="TextBox 22">
            <a:extLst>
              <a:ext uri="{FF2B5EF4-FFF2-40B4-BE49-F238E27FC236}">
                <a16:creationId xmlns:a16="http://schemas.microsoft.com/office/drawing/2014/main" id="{404F85C6-5A12-4CE9-9FC5-D496C5510549}"/>
              </a:ext>
            </a:extLst>
          </p:cNvPr>
          <p:cNvSpPr txBox="1"/>
          <p:nvPr/>
        </p:nvSpPr>
        <p:spPr>
          <a:xfrm>
            <a:off x="6510429" y="5803040"/>
            <a:ext cx="5289056" cy="461665"/>
          </a:xfrm>
          <a:prstGeom prst="rect">
            <a:avLst/>
          </a:prstGeom>
          <a:noFill/>
        </p:spPr>
        <p:txBody>
          <a:bodyPr wrap="square" rtlCol="0">
            <a:spAutoFit/>
          </a:bodyPr>
          <a:lstStyle/>
          <a:p>
            <a:pPr algn="ctr"/>
            <a:r>
              <a:rPr lang="en-US" sz="2400" b="1" dirty="0">
                <a:solidFill>
                  <a:schemeClr val="tx1">
                    <a:lumMod val="75000"/>
                    <a:lumOff val="25000"/>
                  </a:schemeClr>
                </a:solidFill>
              </a:rPr>
              <a:t>Holiday Lighting</a:t>
            </a:r>
          </a:p>
        </p:txBody>
      </p:sp>
      <p:pic>
        <p:nvPicPr>
          <p:cNvPr id="9" name="Picture 8" descr="A city street at night&#10;&#10;Description automatically generated with low confidence">
            <a:extLst>
              <a:ext uri="{FF2B5EF4-FFF2-40B4-BE49-F238E27FC236}">
                <a16:creationId xmlns:a16="http://schemas.microsoft.com/office/drawing/2014/main" id="{C2EA7A61-307C-4019-B85E-013865B5D408}"/>
              </a:ext>
            </a:extLst>
          </p:cNvPr>
          <p:cNvPicPr>
            <a:picLocks noChangeAspect="1"/>
          </p:cNvPicPr>
          <p:nvPr/>
        </p:nvPicPr>
        <p:blipFill rotWithShape="1">
          <a:blip r:embed="rId2">
            <a:extLst>
              <a:ext uri="{28A0092B-C50C-407E-A947-70E740481C1C}">
                <a14:useLocalDpi xmlns:a14="http://schemas.microsoft.com/office/drawing/2010/main" val="0"/>
              </a:ext>
            </a:extLst>
          </a:blip>
          <a:srcRect l="21731" r="18173"/>
          <a:stretch/>
        </p:blipFill>
        <p:spPr>
          <a:xfrm>
            <a:off x="6325171" y="1033800"/>
            <a:ext cx="5659572" cy="4510360"/>
          </a:xfrm>
          <a:prstGeom prst="rect">
            <a:avLst/>
          </a:prstGeom>
        </p:spPr>
      </p:pic>
      <p:pic>
        <p:nvPicPr>
          <p:cNvPr id="17" name="Picture 16" descr="A picture containing text, sky, outdoor, road&#10;&#10;Description automatically generated">
            <a:extLst>
              <a:ext uri="{FF2B5EF4-FFF2-40B4-BE49-F238E27FC236}">
                <a16:creationId xmlns:a16="http://schemas.microsoft.com/office/drawing/2014/main" id="{CA9712C2-560E-4050-B86F-B5B5DDE14D39}"/>
              </a:ext>
            </a:extLst>
          </p:cNvPr>
          <p:cNvPicPr>
            <a:picLocks noChangeAspect="1"/>
          </p:cNvPicPr>
          <p:nvPr/>
        </p:nvPicPr>
        <p:blipFill rotWithShape="1">
          <a:blip r:embed="rId3">
            <a:extLst>
              <a:ext uri="{28A0092B-C50C-407E-A947-70E740481C1C}">
                <a14:useLocalDpi xmlns:a14="http://schemas.microsoft.com/office/drawing/2010/main" val="0"/>
              </a:ext>
            </a:extLst>
          </a:blip>
          <a:srcRect l="12308" t="3625" r="11539" b="11111"/>
          <a:stretch/>
        </p:blipFill>
        <p:spPr>
          <a:xfrm>
            <a:off x="3083956" y="969107"/>
            <a:ext cx="2878277" cy="4833933"/>
          </a:xfrm>
          <a:prstGeom prst="rect">
            <a:avLst/>
          </a:prstGeom>
        </p:spPr>
      </p:pic>
      <p:pic>
        <p:nvPicPr>
          <p:cNvPr id="18" name="Picture 17">
            <a:extLst>
              <a:ext uri="{FF2B5EF4-FFF2-40B4-BE49-F238E27FC236}">
                <a16:creationId xmlns:a16="http://schemas.microsoft.com/office/drawing/2014/main" id="{A633B592-5D37-4802-A86A-A1E9F34F9A4A}"/>
              </a:ext>
            </a:extLst>
          </p:cNvPr>
          <p:cNvPicPr>
            <a:picLocks noChangeAspect="1"/>
          </p:cNvPicPr>
          <p:nvPr/>
        </p:nvPicPr>
        <p:blipFill rotWithShape="1">
          <a:blip r:embed="rId4">
            <a:extLst>
              <a:ext uri="{28A0092B-C50C-407E-A947-70E740481C1C}">
                <a14:useLocalDpi xmlns:a14="http://schemas.microsoft.com/office/drawing/2010/main" val="0"/>
              </a:ext>
            </a:extLst>
          </a:blip>
          <a:srcRect t="12238" r="6928" b="3891"/>
          <a:stretch/>
        </p:blipFill>
        <p:spPr>
          <a:xfrm>
            <a:off x="272094" y="984121"/>
            <a:ext cx="3619968" cy="1827909"/>
          </a:xfrm>
          <a:prstGeom prst="rect">
            <a:avLst/>
          </a:prstGeom>
        </p:spPr>
      </p:pic>
      <p:pic>
        <p:nvPicPr>
          <p:cNvPr id="25" name="Picture 24" descr="A picture containing text, tree, outdoor&#10;&#10;Description automatically generated">
            <a:extLst>
              <a:ext uri="{FF2B5EF4-FFF2-40B4-BE49-F238E27FC236}">
                <a16:creationId xmlns:a16="http://schemas.microsoft.com/office/drawing/2014/main" id="{EFA8C9EB-877A-46CD-A667-33AF395240C7}"/>
              </a:ext>
            </a:extLst>
          </p:cNvPr>
          <p:cNvPicPr>
            <a:picLocks noChangeAspect="1"/>
          </p:cNvPicPr>
          <p:nvPr/>
        </p:nvPicPr>
        <p:blipFill rotWithShape="1">
          <a:blip r:embed="rId5">
            <a:extLst>
              <a:ext uri="{28A0092B-C50C-407E-A947-70E740481C1C}">
                <a14:useLocalDpi xmlns:a14="http://schemas.microsoft.com/office/drawing/2010/main" val="0"/>
              </a:ext>
            </a:extLst>
          </a:blip>
          <a:srcRect l="19158" r="5812" b="5430"/>
          <a:stretch/>
        </p:blipFill>
        <p:spPr>
          <a:xfrm rot="16200000">
            <a:off x="356983" y="3118433"/>
            <a:ext cx="2832159" cy="2379828"/>
          </a:xfrm>
          <a:prstGeom prst="rect">
            <a:avLst/>
          </a:prstGeom>
        </p:spPr>
      </p:pic>
    </p:spTree>
    <p:extLst>
      <p:ext uri="{BB962C8B-B14F-4D97-AF65-F5344CB8AC3E}">
        <p14:creationId xmlns:p14="http://schemas.microsoft.com/office/powerpoint/2010/main" val="113921109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Appearance &amp; Identity Initiatives</a:t>
            </a:r>
          </a:p>
        </p:txBody>
      </p:sp>
      <p:sp>
        <p:nvSpPr>
          <p:cNvPr id="10" name="TextBox 9">
            <a:extLst>
              <a:ext uri="{FF2B5EF4-FFF2-40B4-BE49-F238E27FC236}">
                <a16:creationId xmlns:a16="http://schemas.microsoft.com/office/drawing/2014/main" id="{A5B1D010-01ED-460A-94F2-6A8DE8530BBD}"/>
              </a:ext>
            </a:extLst>
          </p:cNvPr>
          <p:cNvSpPr txBox="1"/>
          <p:nvPr/>
        </p:nvSpPr>
        <p:spPr>
          <a:xfrm>
            <a:off x="1441938" y="644553"/>
            <a:ext cx="8843017" cy="523220"/>
          </a:xfrm>
          <a:prstGeom prst="rect">
            <a:avLst/>
          </a:prstGeom>
          <a:noFill/>
        </p:spPr>
        <p:txBody>
          <a:bodyPr wrap="square" rtlCol="0">
            <a:spAutoFit/>
          </a:bodyPr>
          <a:lstStyle/>
          <a:p>
            <a:pPr algn="ctr"/>
            <a:r>
              <a:rPr lang="en-US" sz="2800" b="1" dirty="0">
                <a:solidFill>
                  <a:schemeClr val="tx1">
                    <a:lumMod val="75000"/>
                    <a:lumOff val="25000"/>
                  </a:schemeClr>
                </a:solidFill>
              </a:rPr>
              <a:t>Façade Improvement Grant Program</a:t>
            </a:r>
          </a:p>
        </p:txBody>
      </p:sp>
      <p:sp>
        <p:nvSpPr>
          <p:cNvPr id="22" name="TextBox 21">
            <a:extLst>
              <a:ext uri="{FF2B5EF4-FFF2-40B4-BE49-F238E27FC236}">
                <a16:creationId xmlns:a16="http://schemas.microsoft.com/office/drawing/2014/main" id="{CEFC9722-FB63-496F-9B82-2376C7BC6A95}"/>
              </a:ext>
            </a:extLst>
          </p:cNvPr>
          <p:cNvSpPr txBox="1"/>
          <p:nvPr/>
        </p:nvSpPr>
        <p:spPr>
          <a:xfrm>
            <a:off x="2909230" y="1074070"/>
            <a:ext cx="6096000" cy="523220"/>
          </a:xfrm>
          <a:prstGeom prst="rect">
            <a:avLst/>
          </a:prstGeom>
          <a:noFill/>
        </p:spPr>
        <p:txBody>
          <a:bodyPr wrap="square">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The </a:t>
            </a:r>
            <a:r>
              <a:rPr lang="en-US" sz="1400" dirty="0" err="1">
                <a:effectLst/>
                <a:latin typeface="Calibri" panose="020F0502020204030204" pitchFamily="34" charset="0"/>
                <a:ea typeface="Calibri" panose="020F0502020204030204" pitchFamily="34" charset="0"/>
              </a:rPr>
              <a:t>MedQ</a:t>
            </a:r>
            <a:r>
              <a:rPr lang="en-US" sz="1400" dirty="0">
                <a:effectLst/>
                <a:latin typeface="Calibri" panose="020F0502020204030204" pitchFamily="34" charset="0"/>
                <a:ea typeface="Calibri" panose="020F0502020204030204" pitchFamily="34" charset="0"/>
              </a:rPr>
              <a:t> and City have awarded Façade Improvement Grants totaling $54,368. to date toward improvement projects worth over $1.1M throughout the District.  </a:t>
            </a:r>
          </a:p>
        </p:txBody>
      </p:sp>
      <p:grpSp>
        <p:nvGrpSpPr>
          <p:cNvPr id="2" name="Group 1">
            <a:extLst>
              <a:ext uri="{FF2B5EF4-FFF2-40B4-BE49-F238E27FC236}">
                <a16:creationId xmlns:a16="http://schemas.microsoft.com/office/drawing/2014/main" id="{AFBE3108-773E-4E82-B3F7-BD0AE1C93CEA}"/>
              </a:ext>
            </a:extLst>
          </p:cNvPr>
          <p:cNvGrpSpPr/>
          <p:nvPr/>
        </p:nvGrpSpPr>
        <p:grpSpPr>
          <a:xfrm>
            <a:off x="1867211" y="1679436"/>
            <a:ext cx="8027066" cy="4971033"/>
            <a:chOff x="343211" y="2235950"/>
            <a:chExt cx="6611067" cy="4094127"/>
          </a:xfrm>
        </p:grpSpPr>
        <p:grpSp>
          <p:nvGrpSpPr>
            <p:cNvPr id="13" name="Group 12">
              <a:extLst>
                <a:ext uri="{FF2B5EF4-FFF2-40B4-BE49-F238E27FC236}">
                  <a16:creationId xmlns:a16="http://schemas.microsoft.com/office/drawing/2014/main" id="{86168F16-DC74-4006-B45C-EFF75C04CDEF}"/>
                </a:ext>
              </a:extLst>
            </p:cNvPr>
            <p:cNvGrpSpPr/>
            <p:nvPr/>
          </p:nvGrpSpPr>
          <p:grpSpPr>
            <a:xfrm>
              <a:off x="501512" y="4681076"/>
              <a:ext cx="2274856" cy="1642818"/>
              <a:chOff x="8536511" y="1455437"/>
              <a:chExt cx="2038266" cy="1471961"/>
            </a:xfrm>
          </p:grpSpPr>
          <p:pic>
            <p:nvPicPr>
              <p:cNvPr id="15" name="Picture 14">
                <a:extLst>
                  <a:ext uri="{FF2B5EF4-FFF2-40B4-BE49-F238E27FC236}">
                    <a16:creationId xmlns:a16="http://schemas.microsoft.com/office/drawing/2014/main" id="{D42AD330-C782-4C3A-8E1B-A191E0663E76}"/>
                  </a:ext>
                </a:extLst>
              </p:cNvPr>
              <p:cNvPicPr>
                <a:picLocks noChangeAspect="1"/>
              </p:cNvPicPr>
              <p:nvPr/>
            </p:nvPicPr>
            <p:blipFill rotWithShape="1">
              <a:blip r:embed="rId2">
                <a:extLst>
                  <a:ext uri="{28A0092B-C50C-407E-A947-70E740481C1C}">
                    <a14:useLocalDpi xmlns:a14="http://schemas.microsoft.com/office/drawing/2010/main" val="0"/>
                  </a:ext>
                </a:extLst>
              </a:blip>
              <a:srcRect l="22666" t="7149" r="21948" b="21743"/>
              <a:stretch/>
            </p:blipFill>
            <p:spPr>
              <a:xfrm>
                <a:off x="8536511" y="1455437"/>
                <a:ext cx="2038266" cy="1471961"/>
              </a:xfrm>
              <a:prstGeom prst="rect">
                <a:avLst/>
              </a:prstGeom>
            </p:spPr>
          </p:pic>
          <p:sp>
            <p:nvSpPr>
              <p:cNvPr id="16" name="Rectangle 15">
                <a:extLst>
                  <a:ext uri="{FF2B5EF4-FFF2-40B4-BE49-F238E27FC236}">
                    <a16:creationId xmlns:a16="http://schemas.microsoft.com/office/drawing/2014/main" id="{0AFF325C-9F4A-4316-B9E3-A33824E8F453}"/>
                  </a:ext>
                </a:extLst>
              </p:cNvPr>
              <p:cNvSpPr/>
              <p:nvPr/>
            </p:nvSpPr>
            <p:spPr>
              <a:xfrm>
                <a:off x="10159079" y="1524345"/>
                <a:ext cx="415698" cy="301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a:extLst>
                <a:ext uri="{FF2B5EF4-FFF2-40B4-BE49-F238E27FC236}">
                  <a16:creationId xmlns:a16="http://schemas.microsoft.com/office/drawing/2014/main" id="{55210D97-B38E-4FB0-8C7C-9855D87E2DB7}"/>
                </a:ext>
              </a:extLst>
            </p:cNvPr>
            <p:cNvPicPr>
              <a:picLocks noChangeAspect="1"/>
            </p:cNvPicPr>
            <p:nvPr/>
          </p:nvPicPr>
          <p:blipFill rotWithShape="1">
            <a:blip r:embed="rId3">
              <a:extLst>
                <a:ext uri="{28A0092B-C50C-407E-A947-70E740481C1C}">
                  <a14:useLocalDpi xmlns:a14="http://schemas.microsoft.com/office/drawing/2010/main" val="0"/>
                </a:ext>
              </a:extLst>
            </a:blip>
            <a:srcRect r="7795" b="-2259"/>
            <a:stretch/>
          </p:blipFill>
          <p:spPr>
            <a:xfrm>
              <a:off x="2851087" y="4677141"/>
              <a:ext cx="2085892" cy="1642817"/>
            </a:xfrm>
            <a:prstGeom prst="rect">
              <a:avLst/>
            </a:prstGeom>
          </p:spPr>
        </p:pic>
        <p:pic>
          <p:nvPicPr>
            <p:cNvPr id="14" name="Picture 13">
              <a:extLst>
                <a:ext uri="{FF2B5EF4-FFF2-40B4-BE49-F238E27FC236}">
                  <a16:creationId xmlns:a16="http://schemas.microsoft.com/office/drawing/2014/main" id="{4BE40A26-1E78-4EB9-81B5-C0F1054F2314}"/>
                </a:ext>
              </a:extLst>
            </p:cNvPr>
            <p:cNvPicPr>
              <a:picLocks noChangeAspect="1"/>
            </p:cNvPicPr>
            <p:nvPr/>
          </p:nvPicPr>
          <p:blipFill rotWithShape="1">
            <a:blip r:embed="rId4">
              <a:extLst>
                <a:ext uri="{28A0092B-C50C-407E-A947-70E740481C1C}">
                  <a14:useLocalDpi xmlns:a14="http://schemas.microsoft.com/office/drawing/2010/main" val="0"/>
                </a:ext>
              </a:extLst>
            </a:blip>
            <a:srcRect l="14602" t="20773" r="45157" b="17490"/>
            <a:stretch/>
          </p:blipFill>
          <p:spPr>
            <a:xfrm>
              <a:off x="5011698" y="4653695"/>
              <a:ext cx="1942580" cy="1676382"/>
            </a:xfrm>
            <a:prstGeom prst="rect">
              <a:avLst/>
            </a:prstGeom>
          </p:spPr>
        </p:pic>
        <p:pic>
          <p:nvPicPr>
            <p:cNvPr id="4" name="Picture 3" descr="A group of people standing outside a building with a sign&#10;&#10;Description automatically generated with low confidence">
              <a:extLst>
                <a:ext uri="{FF2B5EF4-FFF2-40B4-BE49-F238E27FC236}">
                  <a16:creationId xmlns:a16="http://schemas.microsoft.com/office/drawing/2014/main" id="{FA2BBB21-9775-42E2-A858-E2CF0284AD16}"/>
                </a:ext>
              </a:extLst>
            </p:cNvPr>
            <p:cNvPicPr>
              <a:picLocks noChangeAspect="1"/>
            </p:cNvPicPr>
            <p:nvPr/>
          </p:nvPicPr>
          <p:blipFill rotWithShape="1">
            <a:blip r:embed="rId5">
              <a:extLst>
                <a:ext uri="{28A0092B-C50C-407E-A947-70E740481C1C}">
                  <a14:useLocalDpi xmlns:a14="http://schemas.microsoft.com/office/drawing/2010/main" val="0"/>
                </a:ext>
              </a:extLst>
            </a:blip>
            <a:srcRect l="16548" r="17711"/>
            <a:stretch/>
          </p:blipFill>
          <p:spPr>
            <a:xfrm>
              <a:off x="343211" y="2250061"/>
              <a:ext cx="2591459" cy="2217356"/>
            </a:xfrm>
            <a:prstGeom prst="rect">
              <a:avLst/>
            </a:prstGeom>
          </p:spPr>
        </p:pic>
        <p:pic>
          <p:nvPicPr>
            <p:cNvPr id="7" name="Picture 6" descr="A picture containing text, outdoor, sky, building&#10;&#10;Description automatically generated">
              <a:extLst>
                <a:ext uri="{FF2B5EF4-FFF2-40B4-BE49-F238E27FC236}">
                  <a16:creationId xmlns:a16="http://schemas.microsoft.com/office/drawing/2014/main" id="{0D803DDB-0B24-4764-8191-A14A735DB3AC}"/>
                </a:ext>
              </a:extLst>
            </p:cNvPr>
            <p:cNvPicPr>
              <a:picLocks noChangeAspect="1"/>
            </p:cNvPicPr>
            <p:nvPr/>
          </p:nvPicPr>
          <p:blipFill rotWithShape="1">
            <a:blip r:embed="rId6">
              <a:extLst>
                <a:ext uri="{28A0092B-C50C-407E-A947-70E740481C1C}">
                  <a14:useLocalDpi xmlns:a14="http://schemas.microsoft.com/office/drawing/2010/main" val="0"/>
                </a:ext>
              </a:extLst>
            </a:blip>
            <a:srcRect l="8073" t="24578" r="3072" b="8118"/>
            <a:stretch/>
          </p:blipFill>
          <p:spPr>
            <a:xfrm>
              <a:off x="2985869" y="2235950"/>
              <a:ext cx="3902221" cy="2217356"/>
            </a:xfrm>
            <a:prstGeom prst="rect">
              <a:avLst/>
            </a:prstGeom>
          </p:spPr>
        </p:pic>
      </p:grpSp>
    </p:spTree>
    <p:extLst>
      <p:ext uri="{BB962C8B-B14F-4D97-AF65-F5344CB8AC3E}">
        <p14:creationId xmlns:p14="http://schemas.microsoft.com/office/powerpoint/2010/main" val="16939194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Access, Circulation &amp; Infrastructure</a:t>
            </a:r>
          </a:p>
        </p:txBody>
      </p:sp>
      <p:sp>
        <p:nvSpPr>
          <p:cNvPr id="22" name="TextBox 21">
            <a:extLst>
              <a:ext uri="{FF2B5EF4-FFF2-40B4-BE49-F238E27FC236}">
                <a16:creationId xmlns:a16="http://schemas.microsoft.com/office/drawing/2014/main" id="{FDC97D47-93CB-4F66-A3DA-2A96E4AD8867}"/>
              </a:ext>
            </a:extLst>
          </p:cNvPr>
          <p:cNvSpPr txBox="1"/>
          <p:nvPr/>
        </p:nvSpPr>
        <p:spPr>
          <a:xfrm>
            <a:off x="1004006" y="1620413"/>
            <a:ext cx="10988702" cy="2923877"/>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rPr>
              <a:t>2017  10</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SE, 4</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to 5</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$930K - $585K by City &amp; $345K by SSMID</a:t>
            </a:r>
          </a:p>
          <a:p>
            <a:pPr marL="342900" marR="0" indent="-342900">
              <a:spcBef>
                <a:spcPts val="0"/>
              </a:spcBef>
              <a:spcAft>
                <a:spcPts val="0"/>
              </a:spcAft>
              <a:buFont typeface="Arial" panose="020B0604020202020204" pitchFamily="34" charset="0"/>
              <a:buChar char="•"/>
            </a:pPr>
            <a:endParaRPr lang="en-US" sz="23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rPr>
              <a:t>2019  10</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SE, 5</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to 8</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$2.4M - $1.45M by City &amp; $950K by SSMID</a:t>
            </a:r>
          </a:p>
          <a:p>
            <a:pPr marL="342900" marR="0" indent="-342900">
              <a:spcBef>
                <a:spcPts val="0"/>
              </a:spcBef>
              <a:spcAft>
                <a:spcPts val="0"/>
              </a:spcAft>
              <a:buFont typeface="Arial" panose="020B0604020202020204" pitchFamily="34" charset="0"/>
              <a:buChar char="•"/>
            </a:pPr>
            <a:endParaRPr lang="en-US" sz="23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rPr>
              <a:t>2020  1</a:t>
            </a:r>
            <a:r>
              <a:rPr lang="en-US" sz="2300" baseline="30000" dirty="0">
                <a:effectLst/>
                <a:latin typeface="Calibri" panose="020F0502020204030204" pitchFamily="34" charset="0"/>
                <a:ea typeface="Calibri" panose="020F0502020204030204" pitchFamily="34" charset="0"/>
              </a:rPr>
              <a:t>st</a:t>
            </a:r>
            <a:r>
              <a:rPr lang="en-US" sz="2300" dirty="0">
                <a:effectLst/>
                <a:latin typeface="Calibri" panose="020F0502020204030204" pitchFamily="34" charset="0"/>
                <a:ea typeface="Calibri" panose="020F0502020204030204" pitchFamily="34" charset="0"/>
              </a:rPr>
              <a:t> Avenue E, 6</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to 10</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$1.9M - $1M by City &amp; $900K by SSMID</a:t>
            </a:r>
          </a:p>
          <a:p>
            <a:pPr marL="342900" marR="0" indent="-342900">
              <a:spcBef>
                <a:spcPts val="0"/>
              </a:spcBef>
              <a:spcAft>
                <a:spcPts val="0"/>
              </a:spcAft>
              <a:buFont typeface="Arial" panose="020B0604020202020204" pitchFamily="34" charset="0"/>
              <a:buChar char="•"/>
            </a:pPr>
            <a:endParaRPr lang="en-US" sz="2300" dirty="0">
              <a:effectLst/>
              <a:latin typeface="Calibri" panose="020F0502020204030204" pitchFamily="34" charset="0"/>
              <a:ea typeface="Calibri" panose="020F0502020204030204" pitchFamily="34" charset="0"/>
            </a:endParaRPr>
          </a:p>
          <a:p>
            <a:pPr marL="342900" marR="0" indent="-342900">
              <a:spcBef>
                <a:spcPts val="0"/>
              </a:spcBef>
              <a:spcAft>
                <a:spcPts val="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rPr>
              <a:t>2021  1</a:t>
            </a:r>
            <a:r>
              <a:rPr lang="en-US" sz="2300" baseline="30000" dirty="0">
                <a:effectLst/>
                <a:latin typeface="Calibri" panose="020F0502020204030204" pitchFamily="34" charset="0"/>
                <a:ea typeface="Calibri" panose="020F0502020204030204" pitchFamily="34" charset="0"/>
              </a:rPr>
              <a:t>st</a:t>
            </a:r>
            <a:r>
              <a:rPr lang="en-US" sz="2300" dirty="0">
                <a:effectLst/>
                <a:latin typeface="Calibri" panose="020F0502020204030204" pitchFamily="34" charset="0"/>
                <a:ea typeface="Calibri" panose="020F0502020204030204" pitchFamily="34" charset="0"/>
              </a:rPr>
              <a:t> Avenue E, 10</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to 12</a:t>
            </a:r>
            <a:r>
              <a:rPr lang="en-US" sz="2300" baseline="30000" dirty="0">
                <a:effectLst/>
                <a:latin typeface="Calibri" panose="020F0502020204030204" pitchFamily="34" charset="0"/>
                <a:ea typeface="Calibri" panose="020F0502020204030204" pitchFamily="34" charset="0"/>
              </a:rPr>
              <a:t>th</a:t>
            </a:r>
            <a:r>
              <a:rPr lang="en-US" sz="2300" dirty="0">
                <a:effectLst/>
                <a:latin typeface="Calibri" panose="020F0502020204030204" pitchFamily="34" charset="0"/>
                <a:ea typeface="Calibri" panose="020F0502020204030204" pitchFamily="34" charset="0"/>
              </a:rPr>
              <a:t> Street, $650K - $490K by City &amp; $160K by SSMID (Budgeted)</a:t>
            </a:r>
          </a:p>
        </p:txBody>
      </p:sp>
    </p:spTree>
    <p:extLst>
      <p:ext uri="{BB962C8B-B14F-4D97-AF65-F5344CB8AC3E}">
        <p14:creationId xmlns:p14="http://schemas.microsoft.com/office/powerpoint/2010/main" val="31759173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10</a:t>
            </a:r>
            <a:r>
              <a:rPr lang="en-US" sz="2400" b="1" baseline="30000" dirty="0">
                <a:solidFill>
                  <a:srgbClr val="C00000"/>
                </a:solidFill>
              </a:rPr>
              <a:t>th</a:t>
            </a:r>
            <a:r>
              <a:rPr lang="en-US" sz="2400" b="1" dirty="0">
                <a:solidFill>
                  <a:srgbClr val="C00000"/>
                </a:solidFill>
              </a:rPr>
              <a:t> Street Improvements</a:t>
            </a:r>
          </a:p>
        </p:txBody>
      </p:sp>
      <p:pic>
        <p:nvPicPr>
          <p:cNvPr id="7" name="Picture 6" descr="A sign on the side of a road&#10;&#10;Description automatically generated">
            <a:extLst>
              <a:ext uri="{FF2B5EF4-FFF2-40B4-BE49-F238E27FC236}">
                <a16:creationId xmlns:a16="http://schemas.microsoft.com/office/drawing/2014/main" id="{3B921CC1-87C2-4A82-BA61-90A396D6A643}"/>
              </a:ext>
            </a:extLst>
          </p:cNvPr>
          <p:cNvPicPr>
            <a:picLocks noChangeAspect="1"/>
          </p:cNvPicPr>
          <p:nvPr/>
        </p:nvPicPr>
        <p:blipFill rotWithShape="1">
          <a:blip r:embed="rId2">
            <a:extLst>
              <a:ext uri="{28A0092B-C50C-407E-A947-70E740481C1C}">
                <a14:useLocalDpi xmlns:a14="http://schemas.microsoft.com/office/drawing/2010/main" val="0"/>
              </a:ext>
            </a:extLst>
          </a:blip>
          <a:srcRect b="19728"/>
          <a:stretch/>
        </p:blipFill>
        <p:spPr>
          <a:xfrm>
            <a:off x="283958" y="914400"/>
            <a:ext cx="3857625" cy="5505061"/>
          </a:xfrm>
          <a:prstGeom prst="rect">
            <a:avLst/>
          </a:prstGeom>
        </p:spPr>
      </p:pic>
      <p:pic>
        <p:nvPicPr>
          <p:cNvPr id="29" name="Picture 28" descr="A tall building in a city&#10;&#10;Description automatically generated">
            <a:extLst>
              <a:ext uri="{FF2B5EF4-FFF2-40B4-BE49-F238E27FC236}">
                <a16:creationId xmlns:a16="http://schemas.microsoft.com/office/drawing/2014/main" id="{3907584B-BD3C-45F7-BD24-B44E8627AB56}"/>
              </a:ext>
            </a:extLst>
          </p:cNvPr>
          <p:cNvPicPr>
            <a:picLocks noChangeAspect="1"/>
          </p:cNvPicPr>
          <p:nvPr/>
        </p:nvPicPr>
        <p:blipFill rotWithShape="1">
          <a:blip r:embed="rId3">
            <a:extLst>
              <a:ext uri="{28A0092B-C50C-407E-A947-70E740481C1C}">
                <a14:useLocalDpi xmlns:a14="http://schemas.microsoft.com/office/drawing/2010/main" val="0"/>
              </a:ext>
            </a:extLst>
          </a:blip>
          <a:srcRect t="13499" r="5730"/>
          <a:stretch/>
        </p:blipFill>
        <p:spPr>
          <a:xfrm rot="5400000">
            <a:off x="2790411" y="1755967"/>
            <a:ext cx="6230748" cy="3215942"/>
          </a:xfrm>
          <a:prstGeom prst="rect">
            <a:avLst/>
          </a:prstGeom>
        </p:spPr>
      </p:pic>
      <p:pic>
        <p:nvPicPr>
          <p:cNvPr id="9" name="Picture 8" descr="A sign on the side of a building&#10;&#10;Description automatically generated">
            <a:extLst>
              <a:ext uri="{FF2B5EF4-FFF2-40B4-BE49-F238E27FC236}">
                <a16:creationId xmlns:a16="http://schemas.microsoft.com/office/drawing/2014/main" id="{8623C369-6B17-41E6-AD9B-44BEB4855162}"/>
              </a:ext>
            </a:extLst>
          </p:cNvPr>
          <p:cNvPicPr>
            <a:picLocks noChangeAspect="1"/>
          </p:cNvPicPr>
          <p:nvPr/>
        </p:nvPicPr>
        <p:blipFill rotWithShape="1">
          <a:blip r:embed="rId4">
            <a:extLst>
              <a:ext uri="{28A0092B-C50C-407E-A947-70E740481C1C}">
                <a14:useLocalDpi xmlns:a14="http://schemas.microsoft.com/office/drawing/2010/main" val="0"/>
              </a:ext>
            </a:extLst>
          </a:blip>
          <a:srcRect t="25704" r="32323"/>
          <a:stretch/>
        </p:blipFill>
        <p:spPr>
          <a:xfrm rot="5400000">
            <a:off x="1615418" y="1345965"/>
            <a:ext cx="3123516" cy="1928813"/>
          </a:xfrm>
          <a:prstGeom prst="rect">
            <a:avLst/>
          </a:prstGeom>
          <a:ln>
            <a:noFill/>
          </a:ln>
          <a:effectLst>
            <a:outerShdw blurRad="292100" dist="139700" dir="2700000" algn="tl" rotWithShape="0">
              <a:srgbClr val="333333">
                <a:alpha val="65000"/>
              </a:srgbClr>
            </a:outerShdw>
          </a:effectLst>
        </p:spPr>
      </p:pic>
      <p:pic>
        <p:nvPicPr>
          <p:cNvPr id="23" name="Picture 22" descr="A fire hydrant sitting on the side of a road&#10;&#10;Description automatically generated">
            <a:extLst>
              <a:ext uri="{FF2B5EF4-FFF2-40B4-BE49-F238E27FC236}">
                <a16:creationId xmlns:a16="http://schemas.microsoft.com/office/drawing/2014/main" id="{6DE0BD2D-5B95-4CD4-9EE3-2BE66DFA9F46}"/>
              </a:ext>
            </a:extLst>
          </p:cNvPr>
          <p:cNvPicPr>
            <a:picLocks noChangeAspect="1"/>
          </p:cNvPicPr>
          <p:nvPr/>
        </p:nvPicPr>
        <p:blipFill rotWithShape="1">
          <a:blip r:embed="rId5">
            <a:extLst>
              <a:ext uri="{28A0092B-C50C-407E-A947-70E740481C1C}">
                <a14:useLocalDpi xmlns:a14="http://schemas.microsoft.com/office/drawing/2010/main" val="0"/>
              </a:ext>
            </a:extLst>
          </a:blip>
          <a:srcRect l="17755" b="8844"/>
          <a:stretch/>
        </p:blipFill>
        <p:spPr>
          <a:xfrm>
            <a:off x="7640722" y="248562"/>
            <a:ext cx="4234886" cy="2640236"/>
          </a:xfrm>
          <a:prstGeom prst="rect">
            <a:avLst/>
          </a:prstGeom>
        </p:spPr>
      </p:pic>
      <p:pic>
        <p:nvPicPr>
          <p:cNvPr id="25" name="Picture 24" descr="A traffic light sitting on the side of a road&#10;&#10;Description automatically generated">
            <a:extLst>
              <a:ext uri="{FF2B5EF4-FFF2-40B4-BE49-F238E27FC236}">
                <a16:creationId xmlns:a16="http://schemas.microsoft.com/office/drawing/2014/main" id="{79E901EB-6B1D-4B90-B8E3-873C886FDF2D}"/>
              </a:ext>
            </a:extLst>
          </p:cNvPr>
          <p:cNvPicPr>
            <a:picLocks noChangeAspect="1"/>
          </p:cNvPicPr>
          <p:nvPr/>
        </p:nvPicPr>
        <p:blipFill rotWithShape="1">
          <a:blip r:embed="rId6">
            <a:extLst>
              <a:ext uri="{28A0092B-C50C-407E-A947-70E740481C1C}">
                <a14:useLocalDpi xmlns:a14="http://schemas.microsoft.com/office/drawing/2010/main" val="0"/>
              </a:ext>
            </a:extLst>
          </a:blip>
          <a:srcRect b="25275"/>
          <a:stretch/>
        </p:blipFill>
        <p:spPr>
          <a:xfrm>
            <a:off x="7640722" y="2982105"/>
            <a:ext cx="4234886" cy="1780048"/>
          </a:xfrm>
          <a:prstGeom prst="rect">
            <a:avLst/>
          </a:prstGeom>
        </p:spPr>
      </p:pic>
      <p:pic>
        <p:nvPicPr>
          <p:cNvPr id="27" name="Picture 26" descr="A car is lined up on the side of a road&#10;&#10;Description automatically generated">
            <a:extLst>
              <a:ext uri="{FF2B5EF4-FFF2-40B4-BE49-F238E27FC236}">
                <a16:creationId xmlns:a16="http://schemas.microsoft.com/office/drawing/2014/main" id="{61050475-0B22-4597-B23C-A92000768D5D}"/>
              </a:ext>
            </a:extLst>
          </p:cNvPr>
          <p:cNvPicPr>
            <a:picLocks noChangeAspect="1"/>
          </p:cNvPicPr>
          <p:nvPr/>
        </p:nvPicPr>
        <p:blipFill rotWithShape="1">
          <a:blip r:embed="rId7">
            <a:extLst>
              <a:ext uri="{28A0092B-C50C-407E-A947-70E740481C1C}">
                <a14:useLocalDpi xmlns:a14="http://schemas.microsoft.com/office/drawing/2010/main" val="0"/>
              </a:ext>
            </a:extLst>
          </a:blip>
          <a:srcRect t="31832"/>
          <a:stretch/>
        </p:blipFill>
        <p:spPr>
          <a:xfrm>
            <a:off x="7640722" y="4855460"/>
            <a:ext cx="4234886" cy="1623852"/>
          </a:xfrm>
          <a:prstGeom prst="rect">
            <a:avLst/>
          </a:prstGeom>
        </p:spPr>
      </p:pic>
    </p:spTree>
    <p:extLst>
      <p:ext uri="{BB962C8B-B14F-4D97-AF65-F5344CB8AC3E}">
        <p14:creationId xmlns:p14="http://schemas.microsoft.com/office/powerpoint/2010/main" val="299006117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1</a:t>
            </a:r>
            <a:r>
              <a:rPr lang="en-US" sz="2400" b="1" baseline="30000" dirty="0">
                <a:solidFill>
                  <a:srgbClr val="C00000"/>
                </a:solidFill>
              </a:rPr>
              <a:t>st</a:t>
            </a:r>
            <a:r>
              <a:rPr lang="en-US" sz="2400" b="1" dirty="0">
                <a:solidFill>
                  <a:srgbClr val="C00000"/>
                </a:solidFill>
              </a:rPr>
              <a:t> Avenue Improvements, 6</a:t>
            </a:r>
            <a:r>
              <a:rPr lang="en-US" sz="2400" b="1" baseline="30000" dirty="0">
                <a:solidFill>
                  <a:srgbClr val="C00000"/>
                </a:solidFill>
              </a:rPr>
              <a:t>th</a:t>
            </a:r>
            <a:r>
              <a:rPr lang="en-US" sz="2400" b="1" dirty="0">
                <a:solidFill>
                  <a:srgbClr val="C00000"/>
                </a:solidFill>
              </a:rPr>
              <a:t> – 10</a:t>
            </a:r>
            <a:r>
              <a:rPr lang="en-US" sz="2400" b="1" baseline="30000" dirty="0">
                <a:solidFill>
                  <a:srgbClr val="C00000"/>
                </a:solidFill>
              </a:rPr>
              <a:t>th</a:t>
            </a:r>
            <a:r>
              <a:rPr lang="en-US" sz="2400" b="1" dirty="0">
                <a:solidFill>
                  <a:srgbClr val="C00000"/>
                </a:solidFill>
              </a:rPr>
              <a:t> </a:t>
            </a:r>
          </a:p>
        </p:txBody>
      </p:sp>
      <p:grpSp>
        <p:nvGrpSpPr>
          <p:cNvPr id="12" name="Group 11">
            <a:extLst>
              <a:ext uri="{FF2B5EF4-FFF2-40B4-BE49-F238E27FC236}">
                <a16:creationId xmlns:a16="http://schemas.microsoft.com/office/drawing/2014/main" id="{568E0714-3B6E-45F1-A1CC-D74618F2B72D}"/>
              </a:ext>
            </a:extLst>
          </p:cNvPr>
          <p:cNvGrpSpPr/>
          <p:nvPr/>
        </p:nvGrpSpPr>
        <p:grpSpPr>
          <a:xfrm>
            <a:off x="141299" y="1342967"/>
            <a:ext cx="11902849" cy="4413063"/>
            <a:chOff x="176469" y="1342968"/>
            <a:chExt cx="11252830" cy="4172064"/>
          </a:xfrm>
        </p:grpSpPr>
        <p:pic>
          <p:nvPicPr>
            <p:cNvPr id="3" name="Picture 2" descr="A picture containing text, ground, sky, outdoor&#10;&#10;Description automatically generated">
              <a:extLst>
                <a:ext uri="{FF2B5EF4-FFF2-40B4-BE49-F238E27FC236}">
                  <a16:creationId xmlns:a16="http://schemas.microsoft.com/office/drawing/2014/main" id="{70004598-6876-4E67-98DE-2E19BD7BC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9" y="1342968"/>
              <a:ext cx="5561954" cy="4172064"/>
            </a:xfrm>
            <a:prstGeom prst="rect">
              <a:avLst/>
            </a:prstGeom>
          </p:spPr>
        </p:pic>
        <p:pic>
          <p:nvPicPr>
            <p:cNvPr id="5" name="Picture 4" descr="A picture containing outdoor, sky, ground, tree&#10;&#10;Description automatically generated">
              <a:extLst>
                <a:ext uri="{FF2B5EF4-FFF2-40B4-BE49-F238E27FC236}">
                  <a16:creationId xmlns:a16="http://schemas.microsoft.com/office/drawing/2014/main" id="{6177ED14-DFBF-4BA8-89CE-8CDADF136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342968"/>
              <a:ext cx="5561899" cy="4172064"/>
            </a:xfrm>
            <a:prstGeom prst="rect">
              <a:avLst/>
            </a:prstGeom>
          </p:spPr>
        </p:pic>
      </p:grpSp>
    </p:spTree>
    <p:extLst>
      <p:ext uri="{BB962C8B-B14F-4D97-AF65-F5344CB8AC3E}">
        <p14:creationId xmlns:p14="http://schemas.microsoft.com/office/powerpoint/2010/main" val="18261897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090931-0D9E-46C3-A092-5665C70CB6F8}"/>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1</a:t>
            </a:r>
            <a:r>
              <a:rPr lang="en-US" sz="2400" b="1" baseline="30000" dirty="0">
                <a:solidFill>
                  <a:srgbClr val="C00000"/>
                </a:solidFill>
              </a:rPr>
              <a:t>st</a:t>
            </a:r>
            <a:r>
              <a:rPr lang="en-US" sz="2400" b="1" dirty="0">
                <a:solidFill>
                  <a:srgbClr val="C00000"/>
                </a:solidFill>
              </a:rPr>
              <a:t> Avenue Improvements, 6</a:t>
            </a:r>
            <a:r>
              <a:rPr lang="en-US" sz="2400" b="1" baseline="30000" dirty="0">
                <a:solidFill>
                  <a:srgbClr val="C00000"/>
                </a:solidFill>
              </a:rPr>
              <a:t>th</a:t>
            </a:r>
            <a:r>
              <a:rPr lang="en-US" sz="2400" b="1" dirty="0">
                <a:solidFill>
                  <a:srgbClr val="C00000"/>
                </a:solidFill>
              </a:rPr>
              <a:t> – 10</a:t>
            </a:r>
            <a:r>
              <a:rPr lang="en-US" sz="2400" b="1" baseline="30000" dirty="0">
                <a:solidFill>
                  <a:srgbClr val="C00000"/>
                </a:solidFill>
              </a:rPr>
              <a:t>th</a:t>
            </a:r>
            <a:r>
              <a:rPr lang="en-US" sz="2400" b="1" dirty="0">
                <a:solidFill>
                  <a:srgbClr val="C00000"/>
                </a:solidFill>
              </a:rPr>
              <a:t> </a:t>
            </a:r>
          </a:p>
        </p:txBody>
      </p:sp>
      <p:grpSp>
        <p:nvGrpSpPr>
          <p:cNvPr id="2" name="Group 1">
            <a:extLst>
              <a:ext uri="{FF2B5EF4-FFF2-40B4-BE49-F238E27FC236}">
                <a16:creationId xmlns:a16="http://schemas.microsoft.com/office/drawing/2014/main" id="{F020CF7A-BC00-4932-BBE9-9825435CC445}"/>
              </a:ext>
            </a:extLst>
          </p:cNvPr>
          <p:cNvGrpSpPr/>
          <p:nvPr/>
        </p:nvGrpSpPr>
        <p:grpSpPr>
          <a:xfrm>
            <a:off x="67418" y="1354273"/>
            <a:ext cx="12057163" cy="4483820"/>
            <a:chOff x="-1382905" y="1101968"/>
            <a:chExt cx="13703845" cy="5096189"/>
          </a:xfrm>
        </p:grpSpPr>
        <p:pic>
          <p:nvPicPr>
            <p:cNvPr id="5" name="Picture 4" descr="A picture containing outdoor, sky, ground, grass&#10;&#10;Description automatically generated">
              <a:extLst>
                <a:ext uri="{FF2B5EF4-FFF2-40B4-BE49-F238E27FC236}">
                  <a16:creationId xmlns:a16="http://schemas.microsoft.com/office/drawing/2014/main" id="{78ED84FC-6C94-4580-944B-2EE17E4C8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905" y="1101968"/>
              <a:ext cx="6794919" cy="5096189"/>
            </a:xfrm>
            <a:prstGeom prst="rect">
              <a:avLst/>
            </a:prstGeom>
          </p:spPr>
        </p:pic>
        <p:pic>
          <p:nvPicPr>
            <p:cNvPr id="6" name="Picture 5" descr="A picture containing outdoor, grass, ground, sidewalk&#10;&#10;Description automatically generated">
              <a:extLst>
                <a:ext uri="{FF2B5EF4-FFF2-40B4-BE49-F238E27FC236}">
                  <a16:creationId xmlns:a16="http://schemas.microsoft.com/office/drawing/2014/main" id="{EFB27B21-568F-484E-8CDA-1966BDBB6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930" y="1101968"/>
              <a:ext cx="6797010" cy="5096189"/>
            </a:xfrm>
            <a:prstGeom prst="rect">
              <a:avLst/>
            </a:prstGeom>
          </p:spPr>
        </p:pic>
      </p:grpSp>
    </p:spTree>
    <p:extLst>
      <p:ext uri="{BB962C8B-B14F-4D97-AF65-F5344CB8AC3E}">
        <p14:creationId xmlns:p14="http://schemas.microsoft.com/office/powerpoint/2010/main" val="393110402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1</a:t>
            </a:r>
            <a:r>
              <a:rPr lang="en-US" sz="2400" b="1" baseline="30000" dirty="0">
                <a:solidFill>
                  <a:srgbClr val="C00000"/>
                </a:solidFill>
              </a:rPr>
              <a:t>st</a:t>
            </a:r>
            <a:r>
              <a:rPr lang="en-US" sz="2400" b="1" dirty="0">
                <a:solidFill>
                  <a:srgbClr val="C00000"/>
                </a:solidFill>
              </a:rPr>
              <a:t> Avenue Improvements, 10</a:t>
            </a:r>
            <a:r>
              <a:rPr lang="en-US" sz="2400" b="1" baseline="30000" dirty="0">
                <a:solidFill>
                  <a:srgbClr val="C00000"/>
                </a:solidFill>
              </a:rPr>
              <a:t>th</a:t>
            </a:r>
            <a:r>
              <a:rPr lang="en-US" sz="2400" b="1" dirty="0">
                <a:solidFill>
                  <a:srgbClr val="C00000"/>
                </a:solidFill>
              </a:rPr>
              <a:t> – 12</a:t>
            </a:r>
            <a:r>
              <a:rPr lang="en-US" sz="2400" b="1" baseline="30000" dirty="0">
                <a:solidFill>
                  <a:srgbClr val="C00000"/>
                </a:solidFill>
              </a:rPr>
              <a:t>th</a:t>
            </a:r>
            <a:r>
              <a:rPr lang="en-US" sz="2400" b="1" dirty="0">
                <a:solidFill>
                  <a:srgbClr val="C00000"/>
                </a:solidFill>
              </a:rPr>
              <a:t> </a:t>
            </a:r>
          </a:p>
        </p:txBody>
      </p:sp>
      <p:pic>
        <p:nvPicPr>
          <p:cNvPr id="5" name="Picture 4" descr="Diagram, engineering drawing&#10;&#10;Description automatically generated">
            <a:extLst>
              <a:ext uri="{FF2B5EF4-FFF2-40B4-BE49-F238E27FC236}">
                <a16:creationId xmlns:a16="http://schemas.microsoft.com/office/drawing/2014/main" id="{91F62076-C166-4A05-BD73-876DD89FD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83" y="860776"/>
            <a:ext cx="9030892" cy="5842987"/>
          </a:xfrm>
          <a:prstGeom prst="rect">
            <a:avLst/>
          </a:prstGeom>
        </p:spPr>
      </p:pic>
    </p:spTree>
    <p:extLst>
      <p:ext uri="{BB962C8B-B14F-4D97-AF65-F5344CB8AC3E}">
        <p14:creationId xmlns:p14="http://schemas.microsoft.com/office/powerpoint/2010/main" val="357143946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engineering drawing&#10;&#10;Description automatically generated">
            <a:extLst>
              <a:ext uri="{FF2B5EF4-FFF2-40B4-BE49-F238E27FC236}">
                <a16:creationId xmlns:a16="http://schemas.microsoft.com/office/drawing/2014/main" id="{FD88F907-586D-45E7-B0A8-FD493C011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978" y="840694"/>
            <a:ext cx="9130044" cy="5907138"/>
          </a:xfrm>
          <a:prstGeom prst="rect">
            <a:avLst/>
          </a:prstGeom>
        </p:spPr>
      </p:pic>
      <p:sp>
        <p:nvSpPr>
          <p:cNvPr id="4" name="TextBox 3">
            <a:extLst>
              <a:ext uri="{FF2B5EF4-FFF2-40B4-BE49-F238E27FC236}">
                <a16:creationId xmlns:a16="http://schemas.microsoft.com/office/drawing/2014/main" id="{3199B68D-E9C3-4D34-94B3-A1CDCFA96FC6}"/>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1</a:t>
            </a:r>
            <a:r>
              <a:rPr lang="en-US" sz="2400" b="1" baseline="30000" dirty="0">
                <a:solidFill>
                  <a:srgbClr val="C00000"/>
                </a:solidFill>
              </a:rPr>
              <a:t>st</a:t>
            </a:r>
            <a:r>
              <a:rPr lang="en-US" sz="2400" b="1" dirty="0">
                <a:solidFill>
                  <a:srgbClr val="C00000"/>
                </a:solidFill>
              </a:rPr>
              <a:t> Avenue Improvements, 10</a:t>
            </a:r>
            <a:r>
              <a:rPr lang="en-US" sz="2400" b="1" baseline="30000" dirty="0">
                <a:solidFill>
                  <a:srgbClr val="C00000"/>
                </a:solidFill>
              </a:rPr>
              <a:t>th</a:t>
            </a:r>
            <a:r>
              <a:rPr lang="en-US" sz="2400" b="1" dirty="0">
                <a:solidFill>
                  <a:srgbClr val="C00000"/>
                </a:solidFill>
              </a:rPr>
              <a:t> – 12</a:t>
            </a:r>
            <a:r>
              <a:rPr lang="en-US" sz="2400" b="1" baseline="30000" dirty="0">
                <a:solidFill>
                  <a:srgbClr val="C00000"/>
                </a:solidFill>
              </a:rPr>
              <a:t>th</a:t>
            </a:r>
            <a:r>
              <a:rPr lang="en-US" sz="2400" b="1" dirty="0">
                <a:solidFill>
                  <a:srgbClr val="C00000"/>
                </a:solidFill>
              </a:rPr>
              <a:t> </a:t>
            </a:r>
          </a:p>
        </p:txBody>
      </p:sp>
    </p:spTree>
    <p:extLst>
      <p:ext uri="{BB962C8B-B14F-4D97-AF65-F5344CB8AC3E}">
        <p14:creationId xmlns:p14="http://schemas.microsoft.com/office/powerpoint/2010/main" val="29977087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0D0775D9-CEA5-4005-BE3C-9785D698CE9A}"/>
              </a:ext>
            </a:extLst>
          </p:cNvPr>
          <p:cNvSpPr txBox="1"/>
          <p:nvPr/>
        </p:nvSpPr>
        <p:spPr>
          <a:xfrm>
            <a:off x="285942" y="191417"/>
            <a:ext cx="6893170" cy="584775"/>
          </a:xfrm>
          <a:prstGeom prst="rect">
            <a:avLst/>
          </a:prstGeom>
          <a:noFill/>
        </p:spPr>
        <p:txBody>
          <a:bodyPr wrap="square" rtlCol="0">
            <a:spAutoFit/>
          </a:bodyPr>
          <a:lstStyle/>
          <a:p>
            <a:r>
              <a:rPr lang="en-US" sz="3200" b="1" dirty="0" err="1">
                <a:solidFill>
                  <a:srgbClr val="C00000"/>
                </a:solidFill>
              </a:rPr>
              <a:t>MedQuarter</a:t>
            </a:r>
            <a:r>
              <a:rPr lang="en-US" sz="3200" b="1" dirty="0">
                <a:solidFill>
                  <a:srgbClr val="C00000"/>
                </a:solidFill>
              </a:rPr>
              <a:t> Historical Highlights</a:t>
            </a:r>
          </a:p>
        </p:txBody>
      </p:sp>
      <p:pic>
        <p:nvPicPr>
          <p:cNvPr id="3" name="Picture 2" descr="Bubble chart&#10;&#10;Description automatically generated with medium confidence">
            <a:extLst>
              <a:ext uri="{FF2B5EF4-FFF2-40B4-BE49-F238E27FC236}">
                <a16:creationId xmlns:a16="http://schemas.microsoft.com/office/drawing/2014/main" id="{EA24D9FD-1542-4212-B71C-E5F141611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71" y="776192"/>
            <a:ext cx="11906058" cy="6046045"/>
          </a:xfrm>
          <a:prstGeom prst="rect">
            <a:avLst/>
          </a:prstGeom>
        </p:spPr>
      </p:pic>
    </p:spTree>
    <p:extLst>
      <p:ext uri="{BB962C8B-B14F-4D97-AF65-F5344CB8AC3E}">
        <p14:creationId xmlns:p14="http://schemas.microsoft.com/office/powerpoint/2010/main" val="7893916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489460"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Economic Development Initiatives</a:t>
            </a:r>
          </a:p>
        </p:txBody>
      </p:sp>
      <p:pic>
        <p:nvPicPr>
          <p:cNvPr id="4" name="Picture 3">
            <a:extLst>
              <a:ext uri="{FF2B5EF4-FFF2-40B4-BE49-F238E27FC236}">
                <a16:creationId xmlns:a16="http://schemas.microsoft.com/office/drawing/2014/main" id="{14548380-53C3-4C01-A38E-E36241390B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06210" y="1164209"/>
            <a:ext cx="1973190" cy="1029490"/>
          </a:xfrm>
          <a:prstGeom prst="rect">
            <a:avLst/>
          </a:prstGeom>
        </p:spPr>
      </p:pic>
      <p:pic>
        <p:nvPicPr>
          <p:cNvPr id="17" name="Picture 16">
            <a:extLst>
              <a:ext uri="{FF2B5EF4-FFF2-40B4-BE49-F238E27FC236}">
                <a16:creationId xmlns:a16="http://schemas.microsoft.com/office/drawing/2014/main" id="{26BCBFAD-5043-4045-848C-85527BF9F2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61669" y="3590582"/>
            <a:ext cx="3732238" cy="1954982"/>
          </a:xfrm>
          <a:prstGeom prst="rect">
            <a:avLst/>
          </a:prstGeom>
        </p:spPr>
      </p:pic>
      <p:pic>
        <p:nvPicPr>
          <p:cNvPr id="19" name="Picture 18">
            <a:extLst>
              <a:ext uri="{FF2B5EF4-FFF2-40B4-BE49-F238E27FC236}">
                <a16:creationId xmlns:a16="http://schemas.microsoft.com/office/drawing/2014/main" id="{C03995EA-36E0-478E-9DF1-D8951E9402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3181" y="3483209"/>
            <a:ext cx="3124381" cy="2310366"/>
          </a:xfrm>
          <a:prstGeom prst="rect">
            <a:avLst/>
          </a:prstGeom>
        </p:spPr>
      </p:pic>
      <p:sp>
        <p:nvSpPr>
          <p:cNvPr id="3" name="Rectangle 2">
            <a:extLst>
              <a:ext uri="{FF2B5EF4-FFF2-40B4-BE49-F238E27FC236}">
                <a16:creationId xmlns:a16="http://schemas.microsoft.com/office/drawing/2014/main" id="{B14F6BEA-3696-452D-B783-8DB8A402D437}"/>
              </a:ext>
            </a:extLst>
          </p:cNvPr>
          <p:cNvSpPr/>
          <p:nvPr/>
        </p:nvSpPr>
        <p:spPr>
          <a:xfrm>
            <a:off x="2737018" y="2341349"/>
            <a:ext cx="2149691" cy="506421"/>
          </a:xfrm>
          <a:prstGeom prst="rect">
            <a:avLst/>
          </a:prstGeom>
        </p:spPr>
        <p:txBody>
          <a:bodyPr wrap="none">
            <a:spAutoFit/>
          </a:bodyPr>
          <a:lstStyle/>
          <a:p>
            <a:pPr>
              <a:lnSpc>
                <a:spcPct val="170000"/>
              </a:lnSpc>
            </a:pPr>
            <a:r>
              <a:rPr lang="en-U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Revolving Loan Fund</a:t>
            </a:r>
          </a:p>
        </p:txBody>
      </p:sp>
      <p:sp>
        <p:nvSpPr>
          <p:cNvPr id="5" name="Rectangle 4">
            <a:extLst>
              <a:ext uri="{FF2B5EF4-FFF2-40B4-BE49-F238E27FC236}">
                <a16:creationId xmlns:a16="http://schemas.microsoft.com/office/drawing/2014/main" id="{1F6F92ED-B2FE-4D7C-8880-2CC388CF90A4}"/>
              </a:ext>
            </a:extLst>
          </p:cNvPr>
          <p:cNvSpPr/>
          <p:nvPr/>
        </p:nvSpPr>
        <p:spPr>
          <a:xfrm>
            <a:off x="6316862" y="1333109"/>
            <a:ext cx="4216219" cy="1569660"/>
          </a:xfrm>
          <a:prstGeom prst="rect">
            <a:avLst/>
          </a:prstGeom>
        </p:spPr>
        <p:txBody>
          <a:bodyPr wrap="none">
            <a:spAutoFit/>
          </a:bodyPr>
          <a:lstStyle/>
          <a:p>
            <a:pPr algn="ctr"/>
            <a:r>
              <a:rPr lang="en-US" sz="3200" b="1" dirty="0" err="1">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MedQuarter</a:t>
            </a: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Child Care </a:t>
            </a:r>
          </a:p>
          <a:p>
            <a:pPr algn="ct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Feasibility Study &amp;</a:t>
            </a:r>
          </a:p>
          <a:p>
            <a:pPr algn="ct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Pro Forma Analysis</a:t>
            </a:r>
          </a:p>
        </p:txBody>
      </p:sp>
      <p:sp>
        <p:nvSpPr>
          <p:cNvPr id="13" name="Rectangle 12">
            <a:extLst>
              <a:ext uri="{FF2B5EF4-FFF2-40B4-BE49-F238E27FC236}">
                <a16:creationId xmlns:a16="http://schemas.microsoft.com/office/drawing/2014/main" id="{22C3A6E0-46CD-49B8-836F-175779BAC97B}"/>
              </a:ext>
            </a:extLst>
          </p:cNvPr>
          <p:cNvSpPr/>
          <p:nvPr/>
        </p:nvSpPr>
        <p:spPr>
          <a:xfrm>
            <a:off x="2359525" y="5570600"/>
            <a:ext cx="3049489" cy="506421"/>
          </a:xfrm>
          <a:prstGeom prst="rect">
            <a:avLst/>
          </a:prstGeom>
        </p:spPr>
        <p:txBody>
          <a:bodyPr wrap="none">
            <a:spAutoFit/>
          </a:bodyPr>
          <a:lstStyle/>
          <a:p>
            <a:pPr>
              <a:lnSpc>
                <a:spcPct val="170000"/>
              </a:lnSpc>
            </a:pPr>
            <a:r>
              <a:rPr lang="en-U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Economic Development Video</a:t>
            </a:r>
          </a:p>
        </p:txBody>
      </p:sp>
      <p:sp>
        <p:nvSpPr>
          <p:cNvPr id="14" name="Rectangle 13">
            <a:extLst>
              <a:ext uri="{FF2B5EF4-FFF2-40B4-BE49-F238E27FC236}">
                <a16:creationId xmlns:a16="http://schemas.microsoft.com/office/drawing/2014/main" id="{6C072CBB-58F5-4892-AEA9-D86DC6E10793}"/>
              </a:ext>
            </a:extLst>
          </p:cNvPr>
          <p:cNvSpPr/>
          <p:nvPr/>
        </p:nvSpPr>
        <p:spPr>
          <a:xfrm>
            <a:off x="7032198" y="5748606"/>
            <a:ext cx="2523896" cy="506421"/>
          </a:xfrm>
          <a:prstGeom prst="rect">
            <a:avLst/>
          </a:prstGeom>
        </p:spPr>
        <p:txBody>
          <a:bodyPr wrap="none">
            <a:spAutoFit/>
          </a:bodyPr>
          <a:lstStyle/>
          <a:p>
            <a:pPr>
              <a:lnSpc>
                <a:spcPct val="170000"/>
              </a:lnSpc>
            </a:pPr>
            <a:r>
              <a:rPr lang="en-US"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LOIS Listings On Website</a:t>
            </a:r>
            <a:endParaRPr lang="en-U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CFCD968-FF5A-4ABF-B442-2075C2FC54A2}"/>
              </a:ext>
            </a:extLst>
          </p:cNvPr>
          <p:cNvCxnSpPr/>
          <p:nvPr/>
        </p:nvCxnSpPr>
        <p:spPr>
          <a:xfrm>
            <a:off x="6055210" y="1035424"/>
            <a:ext cx="0" cy="523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AA0ACD-18E9-491A-B821-47A2CACE3E93}"/>
              </a:ext>
            </a:extLst>
          </p:cNvPr>
          <p:cNvCxnSpPr/>
          <p:nvPr/>
        </p:nvCxnSpPr>
        <p:spPr>
          <a:xfrm>
            <a:off x="1577340" y="3227966"/>
            <a:ext cx="895574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4657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4A30C9-478A-4C7A-ADF1-91DC97ED21D1}"/>
              </a:ext>
            </a:extLst>
          </p:cNvPr>
          <p:cNvSpPr/>
          <p:nvPr/>
        </p:nvSpPr>
        <p:spPr>
          <a:xfrm>
            <a:off x="6951452" y="5919428"/>
            <a:ext cx="2677849" cy="828560"/>
          </a:xfrm>
          <a:prstGeom prst="rect">
            <a:avLst/>
          </a:prstGeom>
        </p:spPr>
        <p:txBody>
          <a:bodyPr wrap="none">
            <a:spAutoFit/>
          </a:bodyPr>
          <a:lstStyle/>
          <a:p>
            <a:pPr>
              <a:lnSpc>
                <a:spcPct val="170000"/>
              </a:lnSpc>
            </a:pP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800 3</a:t>
            </a:r>
            <a:r>
              <a:rPr lang="en-US" sz="3200" b="1" baseline="30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rd</a:t>
            </a: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Ave. SE</a:t>
            </a:r>
          </a:p>
        </p:txBody>
      </p:sp>
      <p:pic>
        <p:nvPicPr>
          <p:cNvPr id="6" name="Picture 5">
            <a:extLst>
              <a:ext uri="{FF2B5EF4-FFF2-40B4-BE49-F238E27FC236}">
                <a16:creationId xmlns:a16="http://schemas.microsoft.com/office/drawing/2014/main" id="{F614015E-7CC9-4965-AD76-89167D6D722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38858" y="904193"/>
            <a:ext cx="4579619" cy="2713390"/>
          </a:xfrm>
          <a:prstGeom prst="rect">
            <a:avLst/>
          </a:prstGeom>
        </p:spPr>
      </p:pic>
      <p:pic>
        <p:nvPicPr>
          <p:cNvPr id="8" name="Picture 7">
            <a:extLst>
              <a:ext uri="{FF2B5EF4-FFF2-40B4-BE49-F238E27FC236}">
                <a16:creationId xmlns:a16="http://schemas.microsoft.com/office/drawing/2014/main" id="{7A53556C-E8D2-40CB-932E-3E265C8B97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115516" y="485758"/>
            <a:ext cx="2672472" cy="3598242"/>
          </a:xfrm>
          <a:prstGeom prst="rect">
            <a:avLst/>
          </a:prstGeom>
        </p:spPr>
      </p:pic>
      <p:sp>
        <p:nvSpPr>
          <p:cNvPr id="9" name="Rectangle 8">
            <a:extLst>
              <a:ext uri="{FF2B5EF4-FFF2-40B4-BE49-F238E27FC236}">
                <a16:creationId xmlns:a16="http://schemas.microsoft.com/office/drawing/2014/main" id="{9EC67A8E-C944-4F28-87B3-7FFBC6A36FAF}"/>
              </a:ext>
            </a:extLst>
          </p:cNvPr>
          <p:cNvSpPr/>
          <p:nvPr/>
        </p:nvSpPr>
        <p:spPr>
          <a:xfrm>
            <a:off x="627396" y="5919428"/>
            <a:ext cx="5311462" cy="828560"/>
          </a:xfrm>
          <a:prstGeom prst="rect">
            <a:avLst/>
          </a:prstGeom>
        </p:spPr>
        <p:txBody>
          <a:bodyPr wrap="square">
            <a:spAutoFit/>
          </a:bodyPr>
          <a:lstStyle/>
          <a:p>
            <a:pPr algn="ctr">
              <a:lnSpc>
                <a:spcPct val="170000"/>
              </a:lnSpc>
            </a:pP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722 4</a:t>
            </a:r>
            <a:r>
              <a:rPr lang="en-US" sz="3200" b="1" baseline="30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th</a:t>
            </a:r>
            <a:r>
              <a:rPr lang="en-US" sz="32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Ave. SE</a:t>
            </a:r>
          </a:p>
        </p:txBody>
      </p:sp>
      <p:sp>
        <p:nvSpPr>
          <p:cNvPr id="10" name="TextBox 9">
            <a:extLst>
              <a:ext uri="{FF2B5EF4-FFF2-40B4-BE49-F238E27FC236}">
                <a16:creationId xmlns:a16="http://schemas.microsoft.com/office/drawing/2014/main" id="{D6405042-23DB-4A67-BCA3-5D5B8E9B7EC7}"/>
              </a:ext>
            </a:extLst>
          </p:cNvPr>
          <p:cNvSpPr txBox="1"/>
          <p:nvPr/>
        </p:nvSpPr>
        <p:spPr>
          <a:xfrm>
            <a:off x="489460"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Economic Development Initiatives</a:t>
            </a:r>
          </a:p>
        </p:txBody>
      </p:sp>
      <p:pic>
        <p:nvPicPr>
          <p:cNvPr id="14" name="Picture 13">
            <a:extLst>
              <a:ext uri="{FF2B5EF4-FFF2-40B4-BE49-F238E27FC236}">
                <a16:creationId xmlns:a16="http://schemas.microsoft.com/office/drawing/2014/main" id="{ACC020DF-8676-493A-B84E-13C05A38E4E0}"/>
              </a:ext>
            </a:extLst>
          </p:cNvPr>
          <p:cNvPicPr>
            <a:picLocks noChangeAspect="1"/>
          </p:cNvPicPr>
          <p:nvPr/>
        </p:nvPicPr>
        <p:blipFill rotWithShape="1">
          <a:blip r:embed="rId4">
            <a:extLst>
              <a:ext uri="{28A0092B-C50C-407E-A947-70E740481C1C}">
                <a14:useLocalDpi xmlns:a14="http://schemas.microsoft.com/office/drawing/2010/main" val="0"/>
              </a:ext>
            </a:extLst>
          </a:blip>
          <a:srcRect l="4120" t="11824" r="7696" b="25934"/>
          <a:stretch/>
        </p:blipFill>
        <p:spPr>
          <a:xfrm>
            <a:off x="5938857" y="3731531"/>
            <a:ext cx="4579619" cy="2424294"/>
          </a:xfrm>
          <a:prstGeom prst="rect">
            <a:avLst/>
          </a:prstGeom>
        </p:spPr>
      </p:pic>
      <p:pic>
        <p:nvPicPr>
          <p:cNvPr id="3" name="Picture 2" descr="A house on the side of a road&#10;&#10;Description automatically generated">
            <a:extLst>
              <a:ext uri="{FF2B5EF4-FFF2-40B4-BE49-F238E27FC236}">
                <a16:creationId xmlns:a16="http://schemas.microsoft.com/office/drawing/2014/main" id="{C685AAAC-7FCB-4A64-A16A-6C38C62B86F9}"/>
              </a:ext>
            </a:extLst>
          </p:cNvPr>
          <p:cNvPicPr>
            <a:picLocks noChangeAspect="1"/>
          </p:cNvPicPr>
          <p:nvPr/>
        </p:nvPicPr>
        <p:blipFill rotWithShape="1">
          <a:blip r:embed="rId5">
            <a:extLst>
              <a:ext uri="{28A0092B-C50C-407E-A947-70E740481C1C}">
                <a14:useLocalDpi xmlns:a14="http://schemas.microsoft.com/office/drawing/2010/main" val="0"/>
              </a:ext>
            </a:extLst>
          </a:blip>
          <a:srcRect r="17271" b="-33543"/>
          <a:stretch/>
        </p:blipFill>
        <p:spPr>
          <a:xfrm>
            <a:off x="1652632" y="3709281"/>
            <a:ext cx="3598242" cy="3267194"/>
          </a:xfrm>
          <a:prstGeom prst="rect">
            <a:avLst/>
          </a:prstGeom>
        </p:spPr>
      </p:pic>
      <p:sp>
        <p:nvSpPr>
          <p:cNvPr id="15" name="TextBox 14">
            <a:extLst>
              <a:ext uri="{FF2B5EF4-FFF2-40B4-BE49-F238E27FC236}">
                <a16:creationId xmlns:a16="http://schemas.microsoft.com/office/drawing/2014/main" id="{5E46E4C0-951F-4119-959E-D5EE4EC5260E}"/>
              </a:ext>
            </a:extLst>
          </p:cNvPr>
          <p:cNvSpPr txBox="1"/>
          <p:nvPr/>
        </p:nvSpPr>
        <p:spPr>
          <a:xfrm>
            <a:off x="4376941" y="3248469"/>
            <a:ext cx="2023110" cy="369332"/>
          </a:xfrm>
          <a:prstGeom prst="rect">
            <a:avLst/>
          </a:prstGeom>
          <a:noFill/>
        </p:spPr>
        <p:txBody>
          <a:bodyPr wrap="square" rtlCol="0">
            <a:spAutoFit/>
          </a:bodyPr>
          <a:lstStyle/>
          <a:p>
            <a:r>
              <a:rPr lang="en-US" b="1" dirty="0">
                <a:solidFill>
                  <a:schemeClr val="bg1"/>
                </a:solidFill>
              </a:rPr>
              <a:t>Before</a:t>
            </a:r>
          </a:p>
        </p:txBody>
      </p:sp>
      <p:sp>
        <p:nvSpPr>
          <p:cNvPr id="16" name="TextBox 15">
            <a:extLst>
              <a:ext uri="{FF2B5EF4-FFF2-40B4-BE49-F238E27FC236}">
                <a16:creationId xmlns:a16="http://schemas.microsoft.com/office/drawing/2014/main" id="{5E803745-64B6-4A8C-8352-B82932B3FFCF}"/>
              </a:ext>
            </a:extLst>
          </p:cNvPr>
          <p:cNvSpPr txBox="1"/>
          <p:nvPr/>
        </p:nvSpPr>
        <p:spPr>
          <a:xfrm>
            <a:off x="4380636" y="5737303"/>
            <a:ext cx="2023110" cy="369332"/>
          </a:xfrm>
          <a:prstGeom prst="rect">
            <a:avLst/>
          </a:prstGeom>
          <a:noFill/>
        </p:spPr>
        <p:txBody>
          <a:bodyPr wrap="square" rtlCol="0">
            <a:spAutoFit/>
          </a:bodyPr>
          <a:lstStyle/>
          <a:p>
            <a:r>
              <a:rPr lang="en-US" b="1" dirty="0">
                <a:solidFill>
                  <a:schemeClr val="bg1"/>
                </a:solidFill>
              </a:rPr>
              <a:t>After</a:t>
            </a:r>
          </a:p>
        </p:txBody>
      </p:sp>
      <p:sp>
        <p:nvSpPr>
          <p:cNvPr id="17" name="TextBox 16">
            <a:extLst>
              <a:ext uri="{FF2B5EF4-FFF2-40B4-BE49-F238E27FC236}">
                <a16:creationId xmlns:a16="http://schemas.microsoft.com/office/drawing/2014/main" id="{EAACD904-1911-4FA4-8469-213E26929D06}"/>
              </a:ext>
            </a:extLst>
          </p:cNvPr>
          <p:cNvSpPr txBox="1"/>
          <p:nvPr/>
        </p:nvSpPr>
        <p:spPr>
          <a:xfrm>
            <a:off x="9710351" y="3221474"/>
            <a:ext cx="2023110" cy="369332"/>
          </a:xfrm>
          <a:prstGeom prst="rect">
            <a:avLst/>
          </a:prstGeom>
          <a:noFill/>
        </p:spPr>
        <p:txBody>
          <a:bodyPr wrap="square" rtlCol="0">
            <a:spAutoFit/>
          </a:bodyPr>
          <a:lstStyle/>
          <a:p>
            <a:r>
              <a:rPr lang="en-US" b="1" dirty="0">
                <a:solidFill>
                  <a:schemeClr val="bg1"/>
                </a:solidFill>
              </a:rPr>
              <a:t>Before</a:t>
            </a:r>
          </a:p>
        </p:txBody>
      </p:sp>
      <p:sp>
        <p:nvSpPr>
          <p:cNvPr id="18" name="TextBox 17">
            <a:extLst>
              <a:ext uri="{FF2B5EF4-FFF2-40B4-BE49-F238E27FC236}">
                <a16:creationId xmlns:a16="http://schemas.microsoft.com/office/drawing/2014/main" id="{AF76180E-6CEF-4961-8456-CBB8DB8EDF30}"/>
              </a:ext>
            </a:extLst>
          </p:cNvPr>
          <p:cNvSpPr txBox="1"/>
          <p:nvPr/>
        </p:nvSpPr>
        <p:spPr>
          <a:xfrm>
            <a:off x="9714046" y="5738018"/>
            <a:ext cx="2023110" cy="369332"/>
          </a:xfrm>
          <a:prstGeom prst="rect">
            <a:avLst/>
          </a:prstGeom>
          <a:noFill/>
        </p:spPr>
        <p:txBody>
          <a:bodyPr wrap="square" rtlCol="0">
            <a:spAutoFit/>
          </a:bodyPr>
          <a:lstStyle/>
          <a:p>
            <a:r>
              <a:rPr lang="en-US" b="1" dirty="0">
                <a:solidFill>
                  <a:schemeClr val="bg1"/>
                </a:solidFill>
              </a:rPr>
              <a:t>After</a:t>
            </a:r>
          </a:p>
        </p:txBody>
      </p:sp>
      <p:cxnSp>
        <p:nvCxnSpPr>
          <p:cNvPr id="13" name="Straight Connector 12">
            <a:extLst>
              <a:ext uri="{FF2B5EF4-FFF2-40B4-BE49-F238E27FC236}">
                <a16:creationId xmlns:a16="http://schemas.microsoft.com/office/drawing/2014/main" id="{871BF823-7A7D-442B-9A5E-63F57576FD72}"/>
              </a:ext>
            </a:extLst>
          </p:cNvPr>
          <p:cNvCxnSpPr/>
          <p:nvPr/>
        </p:nvCxnSpPr>
        <p:spPr>
          <a:xfrm>
            <a:off x="5586580" y="1035424"/>
            <a:ext cx="0" cy="523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4383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2020 Pandemic Response</a:t>
            </a:r>
          </a:p>
        </p:txBody>
      </p:sp>
      <p:sp>
        <p:nvSpPr>
          <p:cNvPr id="3" name="TextBox 2">
            <a:extLst>
              <a:ext uri="{FF2B5EF4-FFF2-40B4-BE49-F238E27FC236}">
                <a16:creationId xmlns:a16="http://schemas.microsoft.com/office/drawing/2014/main" id="{A85CAF77-8D9B-4066-8286-35BFC1699A3C}"/>
              </a:ext>
            </a:extLst>
          </p:cNvPr>
          <p:cNvSpPr txBox="1"/>
          <p:nvPr/>
        </p:nvSpPr>
        <p:spPr>
          <a:xfrm>
            <a:off x="420120" y="969192"/>
            <a:ext cx="8144644" cy="3359061"/>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b="1" dirty="0">
                <a:solidFill>
                  <a:schemeClr val="tx1">
                    <a:lumMod val="75000"/>
                    <a:lumOff val="25000"/>
                  </a:schemeClr>
                </a:solidFill>
              </a:rPr>
              <a:t>PPE Sourcing</a:t>
            </a:r>
          </a:p>
          <a:p>
            <a:pPr marL="571500" indent="-571500">
              <a:lnSpc>
                <a:spcPct val="150000"/>
              </a:lnSpc>
              <a:buFont typeface="Arial" panose="020B0604020202020204" pitchFamily="34" charset="0"/>
              <a:buChar char="•"/>
            </a:pPr>
            <a:r>
              <a:rPr lang="en-US" sz="2400" b="1" dirty="0">
                <a:solidFill>
                  <a:schemeClr val="tx1">
                    <a:lumMod val="75000"/>
                    <a:lumOff val="25000"/>
                  </a:schemeClr>
                </a:solidFill>
              </a:rPr>
              <a:t>Mask of Wellness + </a:t>
            </a:r>
            <a:r>
              <a:rPr lang="en-US" sz="2400" b="1" dirty="0" err="1">
                <a:solidFill>
                  <a:schemeClr val="tx1">
                    <a:lumMod val="75000"/>
                    <a:lumOff val="25000"/>
                  </a:schemeClr>
                </a:solidFill>
              </a:rPr>
              <a:t>MedQ</a:t>
            </a:r>
            <a:endParaRPr lang="en-US" sz="2400" b="1" dirty="0">
              <a:solidFill>
                <a:schemeClr val="tx1">
                  <a:lumMod val="75000"/>
                  <a:lumOff val="25000"/>
                </a:schemeClr>
              </a:solidFill>
            </a:endParaRPr>
          </a:p>
          <a:p>
            <a:pPr marL="571500" indent="-571500">
              <a:lnSpc>
                <a:spcPct val="150000"/>
              </a:lnSpc>
              <a:buFont typeface="Arial" panose="020B0604020202020204" pitchFamily="34" charset="0"/>
              <a:buChar char="•"/>
            </a:pPr>
            <a:r>
              <a:rPr lang="en-US" sz="2400" b="1" dirty="0">
                <a:solidFill>
                  <a:schemeClr val="tx1">
                    <a:lumMod val="75000"/>
                    <a:lumOff val="25000"/>
                  </a:schemeClr>
                </a:solidFill>
              </a:rPr>
              <a:t>Energy Pack Distribution</a:t>
            </a:r>
          </a:p>
          <a:p>
            <a:pPr marL="571500" indent="-571500">
              <a:lnSpc>
                <a:spcPct val="150000"/>
              </a:lnSpc>
              <a:buFont typeface="Arial" panose="020B0604020202020204" pitchFamily="34" charset="0"/>
              <a:buChar char="•"/>
            </a:pPr>
            <a:r>
              <a:rPr lang="en-US" sz="2400" b="1" dirty="0">
                <a:solidFill>
                  <a:schemeClr val="tx1">
                    <a:lumMod val="75000"/>
                    <a:lumOff val="25000"/>
                  </a:schemeClr>
                </a:solidFill>
              </a:rPr>
              <a:t>Gifts of Gratitude</a:t>
            </a:r>
          </a:p>
          <a:p>
            <a:pPr marL="571500" indent="-571500">
              <a:lnSpc>
                <a:spcPct val="150000"/>
              </a:lnSpc>
              <a:buFont typeface="Arial" panose="020B0604020202020204" pitchFamily="34" charset="0"/>
              <a:buChar char="•"/>
            </a:pPr>
            <a:r>
              <a:rPr lang="en-US" sz="2400" b="1" dirty="0">
                <a:solidFill>
                  <a:schemeClr val="tx1">
                    <a:lumMod val="75000"/>
                    <a:lumOff val="25000"/>
                  </a:schemeClr>
                </a:solidFill>
              </a:rPr>
              <a:t>Meals To Go From the </a:t>
            </a:r>
            <a:r>
              <a:rPr lang="en-US" sz="2400" b="1" dirty="0" err="1">
                <a:solidFill>
                  <a:schemeClr val="tx1">
                    <a:lumMod val="75000"/>
                    <a:lumOff val="25000"/>
                  </a:schemeClr>
                </a:solidFill>
              </a:rPr>
              <a:t>MedQ</a:t>
            </a:r>
            <a:endParaRPr lang="en-US" sz="2400" b="1" dirty="0">
              <a:solidFill>
                <a:schemeClr val="tx1">
                  <a:lumMod val="75000"/>
                  <a:lumOff val="25000"/>
                </a:schemeClr>
              </a:solidFill>
            </a:endParaRPr>
          </a:p>
          <a:p>
            <a:pPr marL="571500" indent="-571500">
              <a:lnSpc>
                <a:spcPct val="150000"/>
              </a:lnSpc>
              <a:buFont typeface="Arial" panose="020B0604020202020204" pitchFamily="34" charset="0"/>
              <a:buChar char="•"/>
            </a:pPr>
            <a:endParaRPr lang="en-US" sz="2400" b="1" dirty="0">
              <a:solidFill>
                <a:schemeClr val="tx1">
                  <a:lumMod val="75000"/>
                  <a:lumOff val="25000"/>
                </a:schemeClr>
              </a:solidFill>
            </a:endParaRPr>
          </a:p>
        </p:txBody>
      </p:sp>
      <p:pic>
        <p:nvPicPr>
          <p:cNvPr id="5" name="Picture 4" descr="Text&#10;&#10;Description automatically generated">
            <a:extLst>
              <a:ext uri="{FF2B5EF4-FFF2-40B4-BE49-F238E27FC236}">
                <a16:creationId xmlns:a16="http://schemas.microsoft.com/office/drawing/2014/main" id="{764D9E78-B5F1-4D01-B2A0-4B2C7E730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927" y="-883537"/>
            <a:ext cx="7205784" cy="5404338"/>
          </a:xfrm>
          <a:prstGeom prst="rect">
            <a:avLst/>
          </a:prstGeom>
        </p:spPr>
      </p:pic>
      <p:pic>
        <p:nvPicPr>
          <p:cNvPr id="8" name="Picture 7" descr="Application&#10;&#10;Description automatically generated with medium confidence">
            <a:extLst>
              <a:ext uri="{FF2B5EF4-FFF2-40B4-BE49-F238E27FC236}">
                <a16:creationId xmlns:a16="http://schemas.microsoft.com/office/drawing/2014/main" id="{C9D2E275-F43A-445F-A8FF-20A6D94A5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41954">
            <a:off x="9406550" y="2715055"/>
            <a:ext cx="2943051" cy="2943051"/>
          </a:xfrm>
          <a:prstGeom prst="rect">
            <a:avLst/>
          </a:prstGeom>
        </p:spPr>
      </p:pic>
      <p:pic>
        <p:nvPicPr>
          <p:cNvPr id="12" name="Picture 11" descr="A person wearing a mask&#10;&#10;Description automatically generated with low confidence">
            <a:extLst>
              <a:ext uri="{FF2B5EF4-FFF2-40B4-BE49-F238E27FC236}">
                <a16:creationId xmlns:a16="http://schemas.microsoft.com/office/drawing/2014/main" id="{F1F852BA-8AA5-4514-86BF-A66342ADAF05}"/>
              </a:ext>
            </a:extLst>
          </p:cNvPr>
          <p:cNvPicPr>
            <a:picLocks noChangeAspect="1"/>
          </p:cNvPicPr>
          <p:nvPr/>
        </p:nvPicPr>
        <p:blipFill rotWithShape="1">
          <a:blip r:embed="rId4">
            <a:extLst>
              <a:ext uri="{28A0092B-C50C-407E-A947-70E740481C1C}">
                <a14:useLocalDpi xmlns:a14="http://schemas.microsoft.com/office/drawing/2010/main" val="0"/>
              </a:ext>
            </a:extLst>
          </a:blip>
          <a:srcRect l="13761" t="14132" r="6467" b="17573"/>
          <a:stretch/>
        </p:blipFill>
        <p:spPr>
          <a:xfrm>
            <a:off x="5426927" y="2888194"/>
            <a:ext cx="2860431" cy="3265214"/>
          </a:xfrm>
          <a:prstGeom prst="rect">
            <a:avLst/>
          </a:prstGeom>
        </p:spPr>
      </p:pic>
      <p:pic>
        <p:nvPicPr>
          <p:cNvPr id="14" name="Picture 13" descr="Text&#10;&#10;Description automatically generated">
            <a:extLst>
              <a:ext uri="{FF2B5EF4-FFF2-40B4-BE49-F238E27FC236}">
                <a16:creationId xmlns:a16="http://schemas.microsoft.com/office/drawing/2014/main" id="{71E6470C-F74F-484A-A590-C697E25F1A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22" y="4999987"/>
            <a:ext cx="5451149" cy="1862476"/>
          </a:xfrm>
          <a:prstGeom prst="rect">
            <a:avLst/>
          </a:prstGeom>
        </p:spPr>
      </p:pic>
      <p:pic>
        <p:nvPicPr>
          <p:cNvPr id="16" name="Picture 15" descr="Application&#10;&#10;Description automatically generated with medium confidence">
            <a:extLst>
              <a:ext uri="{FF2B5EF4-FFF2-40B4-BE49-F238E27FC236}">
                <a16:creationId xmlns:a16="http://schemas.microsoft.com/office/drawing/2014/main" id="{87A0C7CE-FB8B-4D6C-ABA2-58D6F3FEE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9885">
            <a:off x="7106206" y="4051792"/>
            <a:ext cx="2821335" cy="3202215"/>
          </a:xfrm>
          <a:prstGeom prst="rect">
            <a:avLst/>
          </a:prstGeom>
        </p:spPr>
      </p:pic>
      <p:pic>
        <p:nvPicPr>
          <p:cNvPr id="18" name="Picture 17" descr="A picture containing text, indoor, person, ceiling&#10;&#10;Description automatically generated">
            <a:extLst>
              <a:ext uri="{FF2B5EF4-FFF2-40B4-BE49-F238E27FC236}">
                <a16:creationId xmlns:a16="http://schemas.microsoft.com/office/drawing/2014/main" id="{1A26D385-64D7-4FC5-AC6D-4FB52B3E9E63}"/>
              </a:ext>
            </a:extLst>
          </p:cNvPr>
          <p:cNvPicPr>
            <a:picLocks noChangeAspect="1"/>
          </p:cNvPicPr>
          <p:nvPr/>
        </p:nvPicPr>
        <p:blipFill rotWithShape="1">
          <a:blip r:embed="rId7">
            <a:extLst>
              <a:ext uri="{28A0092B-C50C-407E-A947-70E740481C1C}">
                <a14:useLocalDpi xmlns:a14="http://schemas.microsoft.com/office/drawing/2010/main" val="0"/>
              </a:ext>
            </a:extLst>
          </a:blip>
          <a:srcRect l="18975" t="49510" r="33328" b="23530"/>
          <a:stretch/>
        </p:blipFill>
        <p:spPr>
          <a:xfrm rot="324866">
            <a:off x="3934571" y="231958"/>
            <a:ext cx="3099568" cy="1313985"/>
          </a:xfrm>
          <a:prstGeom prst="rect">
            <a:avLst/>
          </a:prstGeom>
        </p:spPr>
      </p:pic>
    </p:spTree>
    <p:extLst>
      <p:ext uri="{BB962C8B-B14F-4D97-AF65-F5344CB8AC3E}">
        <p14:creationId xmlns:p14="http://schemas.microsoft.com/office/powerpoint/2010/main" val="130053270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272094" y="248562"/>
            <a:ext cx="10309666" cy="461665"/>
          </a:xfrm>
          <a:prstGeom prst="rect">
            <a:avLst/>
          </a:prstGeom>
          <a:noFill/>
        </p:spPr>
        <p:txBody>
          <a:bodyPr wrap="square" rtlCol="0">
            <a:spAutoFit/>
          </a:bodyPr>
          <a:lstStyle/>
          <a:p>
            <a:r>
              <a:rPr lang="en-US" sz="2400" b="1" dirty="0">
                <a:solidFill>
                  <a:srgbClr val="C00000"/>
                </a:solidFill>
              </a:rPr>
              <a:t>2020 Derecho Response</a:t>
            </a:r>
          </a:p>
        </p:txBody>
      </p:sp>
      <p:sp>
        <p:nvSpPr>
          <p:cNvPr id="3" name="TextBox 2">
            <a:extLst>
              <a:ext uri="{FF2B5EF4-FFF2-40B4-BE49-F238E27FC236}">
                <a16:creationId xmlns:a16="http://schemas.microsoft.com/office/drawing/2014/main" id="{A5C05C83-025E-4EE1-82F7-56A819283E58}"/>
              </a:ext>
            </a:extLst>
          </p:cNvPr>
          <p:cNvSpPr txBox="1"/>
          <p:nvPr/>
        </p:nvSpPr>
        <p:spPr>
          <a:xfrm>
            <a:off x="-82211" y="722026"/>
            <a:ext cx="5509138" cy="1938992"/>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400" b="1" dirty="0">
                <a:solidFill>
                  <a:schemeClr val="tx1">
                    <a:lumMod val="75000"/>
                    <a:lumOff val="25000"/>
                  </a:schemeClr>
                </a:solidFill>
              </a:rPr>
              <a:t>Signage and wayfinding damage</a:t>
            </a:r>
          </a:p>
          <a:p>
            <a:pPr marL="800100" lvl="1" indent="-342900">
              <a:lnSpc>
                <a:spcPct val="150000"/>
              </a:lnSpc>
              <a:buFont typeface="Arial" panose="020B0604020202020204" pitchFamily="34" charset="0"/>
              <a:buChar char="•"/>
            </a:pPr>
            <a:r>
              <a:rPr lang="en-US" sz="2400" b="1" dirty="0">
                <a:solidFill>
                  <a:schemeClr val="tx1">
                    <a:lumMod val="75000"/>
                    <a:lumOff val="25000"/>
                  </a:schemeClr>
                </a:solidFill>
              </a:rPr>
              <a:t>Structural damage</a:t>
            </a:r>
          </a:p>
          <a:p>
            <a:pPr marL="800100" lvl="1" indent="-342900">
              <a:buFont typeface="Arial" panose="020B0604020202020204" pitchFamily="34" charset="0"/>
              <a:buChar char="•"/>
            </a:pPr>
            <a:r>
              <a:rPr lang="en-US" sz="2400" b="1" dirty="0">
                <a:solidFill>
                  <a:schemeClr val="tx1">
                    <a:lumMod val="75000"/>
                    <a:lumOff val="25000"/>
                  </a:schemeClr>
                </a:solidFill>
              </a:rPr>
              <a:t>2021 Stump removal with City of Cedar Rapids</a:t>
            </a:r>
          </a:p>
        </p:txBody>
      </p:sp>
      <p:pic>
        <p:nvPicPr>
          <p:cNvPr id="5" name="Picture 4" descr="A picture containing outdoor, grass, road, sitting&#10;&#10;Description automatically generated">
            <a:extLst>
              <a:ext uri="{FF2B5EF4-FFF2-40B4-BE49-F238E27FC236}">
                <a16:creationId xmlns:a16="http://schemas.microsoft.com/office/drawing/2014/main" id="{C2949CA1-8CF1-406F-994A-DF25027846F8}"/>
              </a:ext>
            </a:extLst>
          </p:cNvPr>
          <p:cNvPicPr>
            <a:picLocks noChangeAspect="1"/>
          </p:cNvPicPr>
          <p:nvPr/>
        </p:nvPicPr>
        <p:blipFill rotWithShape="1">
          <a:blip r:embed="rId2">
            <a:extLst>
              <a:ext uri="{28A0092B-C50C-407E-A947-70E740481C1C}">
                <a14:useLocalDpi xmlns:a14="http://schemas.microsoft.com/office/drawing/2010/main" val="0"/>
              </a:ext>
            </a:extLst>
          </a:blip>
          <a:srcRect t="17826" b="15652"/>
          <a:stretch/>
        </p:blipFill>
        <p:spPr>
          <a:xfrm>
            <a:off x="214167" y="3814547"/>
            <a:ext cx="5742942" cy="2865230"/>
          </a:xfrm>
          <a:prstGeom prst="rect">
            <a:avLst/>
          </a:prstGeom>
        </p:spPr>
      </p:pic>
      <p:sp>
        <p:nvSpPr>
          <p:cNvPr id="9" name="TextBox 8">
            <a:extLst>
              <a:ext uri="{FF2B5EF4-FFF2-40B4-BE49-F238E27FC236}">
                <a16:creationId xmlns:a16="http://schemas.microsoft.com/office/drawing/2014/main" id="{80DA887F-7C1A-4D9E-80E7-954BBD9B9A18}"/>
              </a:ext>
            </a:extLst>
          </p:cNvPr>
          <p:cNvSpPr txBox="1"/>
          <p:nvPr/>
        </p:nvSpPr>
        <p:spPr>
          <a:xfrm>
            <a:off x="225890" y="6246033"/>
            <a:ext cx="4463537" cy="400110"/>
          </a:xfrm>
          <a:prstGeom prst="rect">
            <a:avLst/>
          </a:prstGeom>
          <a:noFill/>
        </p:spPr>
        <p:txBody>
          <a:bodyPr wrap="square" rtlCol="0">
            <a:spAutoFit/>
          </a:bodyPr>
          <a:lstStyle/>
          <a:p>
            <a:r>
              <a:rPr lang="en-US" sz="2000" b="1" dirty="0" err="1"/>
              <a:t>MedQ</a:t>
            </a:r>
            <a:r>
              <a:rPr lang="en-US" sz="2000" b="1" dirty="0"/>
              <a:t> Wayfinding Sign Damage</a:t>
            </a:r>
          </a:p>
        </p:txBody>
      </p:sp>
      <p:pic>
        <p:nvPicPr>
          <p:cNvPr id="10" name="Picture 9" descr="A road with a building in the background&#10;&#10;Description automatically generated">
            <a:extLst>
              <a:ext uri="{FF2B5EF4-FFF2-40B4-BE49-F238E27FC236}">
                <a16:creationId xmlns:a16="http://schemas.microsoft.com/office/drawing/2014/main" id="{96E410C7-2D5B-4EB2-BA36-ED6941DC8CB9}"/>
              </a:ext>
            </a:extLst>
          </p:cNvPr>
          <p:cNvPicPr>
            <a:picLocks noChangeAspect="1"/>
          </p:cNvPicPr>
          <p:nvPr/>
        </p:nvPicPr>
        <p:blipFill rotWithShape="1">
          <a:blip r:embed="rId3">
            <a:extLst>
              <a:ext uri="{28A0092B-C50C-407E-A947-70E740481C1C}">
                <a14:useLocalDpi xmlns:a14="http://schemas.microsoft.com/office/drawing/2010/main" val="0"/>
              </a:ext>
            </a:extLst>
          </a:blip>
          <a:srcRect l="19727" t="26154" r="24119" b="33268"/>
          <a:stretch/>
        </p:blipFill>
        <p:spPr>
          <a:xfrm>
            <a:off x="6388269" y="166191"/>
            <a:ext cx="5531637" cy="2997982"/>
          </a:xfrm>
          <a:prstGeom prst="rect">
            <a:avLst/>
          </a:prstGeom>
        </p:spPr>
      </p:pic>
      <p:sp>
        <p:nvSpPr>
          <p:cNvPr id="11" name="TextBox 10">
            <a:extLst>
              <a:ext uri="{FF2B5EF4-FFF2-40B4-BE49-F238E27FC236}">
                <a16:creationId xmlns:a16="http://schemas.microsoft.com/office/drawing/2014/main" id="{B3037A6E-9355-4CCE-BA57-84BE2712EE29}"/>
              </a:ext>
            </a:extLst>
          </p:cNvPr>
          <p:cNvSpPr txBox="1"/>
          <p:nvPr/>
        </p:nvSpPr>
        <p:spPr>
          <a:xfrm>
            <a:off x="6388269" y="2776364"/>
            <a:ext cx="4463537" cy="400110"/>
          </a:xfrm>
          <a:prstGeom prst="rect">
            <a:avLst/>
          </a:prstGeom>
          <a:noFill/>
        </p:spPr>
        <p:txBody>
          <a:bodyPr wrap="square" rtlCol="0">
            <a:spAutoFit/>
          </a:bodyPr>
          <a:lstStyle/>
          <a:p>
            <a:r>
              <a:rPr lang="en-US" sz="2000" b="1" dirty="0"/>
              <a:t>Paulsen Building Damage</a:t>
            </a:r>
          </a:p>
        </p:txBody>
      </p:sp>
      <p:pic>
        <p:nvPicPr>
          <p:cNvPr id="12" name="Picture 11" descr="A sign on the side of a road&#10;&#10;Description automatically generated">
            <a:extLst>
              <a:ext uri="{FF2B5EF4-FFF2-40B4-BE49-F238E27FC236}">
                <a16:creationId xmlns:a16="http://schemas.microsoft.com/office/drawing/2014/main" id="{54643D70-E6AE-45D1-8910-2F3BD7CF54C6}"/>
              </a:ext>
            </a:extLst>
          </p:cNvPr>
          <p:cNvPicPr>
            <a:picLocks noChangeAspect="1"/>
          </p:cNvPicPr>
          <p:nvPr/>
        </p:nvPicPr>
        <p:blipFill rotWithShape="1">
          <a:blip r:embed="rId4">
            <a:extLst>
              <a:ext uri="{28A0092B-C50C-407E-A947-70E740481C1C}">
                <a14:useLocalDpi xmlns:a14="http://schemas.microsoft.com/office/drawing/2010/main" val="0"/>
              </a:ext>
            </a:extLst>
          </a:blip>
          <a:srcRect l="19833" t="23333" r="19167" b="28667"/>
          <a:stretch/>
        </p:blipFill>
        <p:spPr>
          <a:xfrm>
            <a:off x="6388269" y="3393831"/>
            <a:ext cx="5577841" cy="3291840"/>
          </a:xfrm>
          <a:prstGeom prst="rect">
            <a:avLst/>
          </a:prstGeom>
        </p:spPr>
      </p:pic>
      <p:sp>
        <p:nvSpPr>
          <p:cNvPr id="13" name="TextBox 12">
            <a:extLst>
              <a:ext uri="{FF2B5EF4-FFF2-40B4-BE49-F238E27FC236}">
                <a16:creationId xmlns:a16="http://schemas.microsoft.com/office/drawing/2014/main" id="{C2F1D380-7CAE-4F67-A3B7-F23F9DE636FB}"/>
              </a:ext>
            </a:extLst>
          </p:cNvPr>
          <p:cNvSpPr txBox="1"/>
          <p:nvPr/>
        </p:nvSpPr>
        <p:spPr>
          <a:xfrm>
            <a:off x="6388268" y="6279667"/>
            <a:ext cx="4463537" cy="400110"/>
          </a:xfrm>
          <a:prstGeom prst="rect">
            <a:avLst/>
          </a:prstGeom>
          <a:noFill/>
        </p:spPr>
        <p:txBody>
          <a:bodyPr wrap="square" rtlCol="0">
            <a:spAutoFit/>
          </a:bodyPr>
          <a:lstStyle/>
          <a:p>
            <a:r>
              <a:rPr lang="en-US" sz="2000" b="1" dirty="0">
                <a:solidFill>
                  <a:schemeClr val="bg1"/>
                </a:solidFill>
              </a:rPr>
              <a:t>Dental Equipment Building Damage</a:t>
            </a:r>
          </a:p>
        </p:txBody>
      </p:sp>
      <p:sp>
        <p:nvSpPr>
          <p:cNvPr id="7" name="Rectangle 6">
            <a:extLst>
              <a:ext uri="{FF2B5EF4-FFF2-40B4-BE49-F238E27FC236}">
                <a16:creationId xmlns:a16="http://schemas.microsoft.com/office/drawing/2014/main" id="{6157864C-A760-4D0B-A868-877E7D8F8A53}"/>
              </a:ext>
            </a:extLst>
          </p:cNvPr>
          <p:cNvSpPr/>
          <p:nvPr/>
        </p:nvSpPr>
        <p:spPr>
          <a:xfrm>
            <a:off x="3423138" y="3814546"/>
            <a:ext cx="2533971" cy="10153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sky, road, street&#10;&#10;Description automatically generated">
            <a:extLst>
              <a:ext uri="{FF2B5EF4-FFF2-40B4-BE49-F238E27FC236}">
                <a16:creationId xmlns:a16="http://schemas.microsoft.com/office/drawing/2014/main" id="{E0FA82D3-E626-4FB5-93C9-184019EC54B5}"/>
              </a:ext>
            </a:extLst>
          </p:cNvPr>
          <p:cNvPicPr>
            <a:picLocks noChangeAspect="1"/>
          </p:cNvPicPr>
          <p:nvPr/>
        </p:nvPicPr>
        <p:blipFill rotWithShape="1">
          <a:blip r:embed="rId5">
            <a:extLst>
              <a:ext uri="{28A0092B-C50C-407E-A947-70E740481C1C}">
                <a14:useLocalDpi xmlns:a14="http://schemas.microsoft.com/office/drawing/2010/main" val="0"/>
              </a:ext>
            </a:extLst>
          </a:blip>
          <a:srcRect l="2653" t="37038" r="26692" b="23243"/>
          <a:stretch/>
        </p:blipFill>
        <p:spPr>
          <a:xfrm>
            <a:off x="3542156" y="2907323"/>
            <a:ext cx="2414953" cy="1809996"/>
          </a:xfrm>
          <a:prstGeom prst="rect">
            <a:avLst/>
          </a:prstGeom>
        </p:spPr>
      </p:pic>
    </p:spTree>
    <p:extLst>
      <p:ext uri="{BB962C8B-B14F-4D97-AF65-F5344CB8AC3E}">
        <p14:creationId xmlns:p14="http://schemas.microsoft.com/office/powerpoint/2010/main" val="312099387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854842" y="953016"/>
            <a:ext cx="10309666" cy="4401205"/>
          </a:xfrm>
          <a:prstGeom prst="rect">
            <a:avLst/>
          </a:prstGeom>
          <a:noFill/>
        </p:spPr>
        <p:txBody>
          <a:bodyPr wrap="square" rtlCol="0">
            <a:spAutoFit/>
          </a:bodyPr>
          <a:lstStyle/>
          <a:p>
            <a:pPr algn="ctr"/>
            <a:r>
              <a:rPr lang="en-US" sz="2000" b="1" dirty="0">
                <a:solidFill>
                  <a:srgbClr val="C00000"/>
                </a:solidFill>
              </a:rPr>
              <a:t>Accomplishments are being made </a:t>
            </a:r>
            <a:endParaRPr lang="en-US" sz="2000" dirty="0">
              <a:solidFill>
                <a:srgbClr val="C00000"/>
              </a:solidFill>
            </a:endParaRPr>
          </a:p>
          <a:p>
            <a:pPr algn="ctr"/>
            <a:r>
              <a:rPr lang="en-US" sz="2000" b="1" dirty="0">
                <a:solidFill>
                  <a:srgbClr val="C00000"/>
                </a:solidFill>
              </a:rPr>
              <a:t>week in and week out, </a:t>
            </a:r>
            <a:endParaRPr lang="en-US" sz="2000" dirty="0">
              <a:solidFill>
                <a:srgbClr val="C00000"/>
              </a:solidFill>
            </a:endParaRPr>
          </a:p>
          <a:p>
            <a:pPr algn="ctr"/>
            <a:r>
              <a:rPr lang="en-US" sz="2000" b="1" dirty="0">
                <a:solidFill>
                  <a:srgbClr val="C00000"/>
                </a:solidFill>
              </a:rPr>
              <a:t>both big and visible, and small and purposeful.</a:t>
            </a:r>
            <a:endParaRPr lang="en-US" sz="2000" dirty="0">
              <a:solidFill>
                <a:srgbClr val="C00000"/>
              </a:solidFill>
            </a:endParaRPr>
          </a:p>
          <a:p>
            <a:pPr algn="ctr"/>
            <a:r>
              <a:rPr lang="en-US" sz="2000" b="1" dirty="0">
                <a:solidFill>
                  <a:srgbClr val="C00000"/>
                </a:solidFill>
              </a:rPr>
              <a:t> </a:t>
            </a:r>
            <a:endParaRPr lang="en-US" sz="2000" dirty="0">
              <a:solidFill>
                <a:srgbClr val="C00000"/>
              </a:solidFill>
            </a:endParaRPr>
          </a:p>
          <a:p>
            <a:pPr algn="ctr"/>
            <a:r>
              <a:rPr lang="en-US" sz="2000" b="1" dirty="0">
                <a:solidFill>
                  <a:srgbClr val="C00000"/>
                </a:solidFill>
              </a:rPr>
              <a:t>As with all organizations, the Medical SSMID had to pivot significantly in 2020 due to the pandemic. All events were cancelled. All meetings were conducted virtually. A focus on sharing information and consistent communications was adopted with targeting of health care, non- health care, for profit, non-profit, restaurant, retail, service and entertainment entities to assist wherever possible. That said, the District was able to complete our </a:t>
            </a:r>
            <a:endParaRPr lang="en-US" sz="2000" dirty="0">
              <a:solidFill>
                <a:srgbClr val="C00000"/>
              </a:solidFill>
            </a:endParaRPr>
          </a:p>
          <a:p>
            <a:pPr algn="ctr"/>
            <a:r>
              <a:rPr lang="en-US" sz="2000" b="1" dirty="0">
                <a:solidFill>
                  <a:srgbClr val="C00000"/>
                </a:solidFill>
              </a:rPr>
              <a:t>2020 Parkway Improvement Project.</a:t>
            </a:r>
            <a:endParaRPr lang="en-US" sz="2000" dirty="0">
              <a:solidFill>
                <a:srgbClr val="C00000"/>
              </a:solidFill>
            </a:endParaRPr>
          </a:p>
          <a:p>
            <a:pPr algn="ctr"/>
            <a:r>
              <a:rPr lang="en-US" sz="2000" b="1" dirty="0">
                <a:solidFill>
                  <a:srgbClr val="C00000"/>
                </a:solidFill>
              </a:rPr>
              <a:t> </a:t>
            </a:r>
            <a:endParaRPr lang="en-US" sz="2000" dirty="0">
              <a:solidFill>
                <a:srgbClr val="C00000"/>
              </a:solidFill>
            </a:endParaRPr>
          </a:p>
          <a:p>
            <a:pPr algn="ctr"/>
            <a:r>
              <a:rPr lang="en-US" sz="2000" b="1" dirty="0">
                <a:solidFill>
                  <a:srgbClr val="C00000"/>
                </a:solidFill>
              </a:rPr>
              <a:t>Our 2021 Action Strategies are in alignment with our Master Development Plan as well as the feedback gathered in our 2021 Stakeholder Survey. The improvements will benefit the collective District as a whole, not any one entity, per the direction of the SSMID Commission.</a:t>
            </a:r>
          </a:p>
        </p:txBody>
      </p:sp>
    </p:spTree>
    <p:extLst>
      <p:ext uri="{BB962C8B-B14F-4D97-AF65-F5344CB8AC3E}">
        <p14:creationId xmlns:p14="http://schemas.microsoft.com/office/powerpoint/2010/main" val="2535533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941167" y="426854"/>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Regional Medical District Commission &amp; Committees</a:t>
            </a:r>
          </a:p>
        </p:txBody>
      </p:sp>
      <p:grpSp>
        <p:nvGrpSpPr>
          <p:cNvPr id="5" name="Group 4">
            <a:extLst>
              <a:ext uri="{FF2B5EF4-FFF2-40B4-BE49-F238E27FC236}">
                <a16:creationId xmlns:a16="http://schemas.microsoft.com/office/drawing/2014/main" id="{AC3E1930-42DA-4304-9EAC-D156DFF037D1}"/>
              </a:ext>
            </a:extLst>
          </p:cNvPr>
          <p:cNvGrpSpPr/>
          <p:nvPr/>
        </p:nvGrpSpPr>
        <p:grpSpPr>
          <a:xfrm>
            <a:off x="1028205" y="1129660"/>
            <a:ext cx="11163795" cy="4856009"/>
            <a:chOff x="1199191" y="432306"/>
            <a:chExt cx="11163795" cy="4856009"/>
          </a:xfrm>
        </p:grpSpPr>
        <p:sp>
          <p:nvSpPr>
            <p:cNvPr id="2" name="Rectangle 1">
              <a:extLst>
                <a:ext uri="{FF2B5EF4-FFF2-40B4-BE49-F238E27FC236}">
                  <a16:creationId xmlns:a16="http://schemas.microsoft.com/office/drawing/2014/main" id="{206C5931-6804-4620-B02E-AC370DCF4DCA}"/>
                </a:ext>
              </a:extLst>
            </p:cNvPr>
            <p:cNvSpPr/>
            <p:nvPr/>
          </p:nvSpPr>
          <p:spPr>
            <a:xfrm>
              <a:off x="1199191" y="432306"/>
              <a:ext cx="5725716" cy="4856009"/>
            </a:xfrm>
            <a:prstGeom prst="rect">
              <a:avLst/>
            </a:prstGeom>
          </p:spPr>
          <p:txBody>
            <a:bodyPr wrap="square">
              <a:spAutoFit/>
            </a:bodyPr>
            <a:lstStyle/>
            <a:p>
              <a:pPr>
                <a:lnSpc>
                  <a:spcPct val="115000"/>
                </a:lnSpc>
              </a:pPr>
              <a:r>
                <a:rPr lang="en-US"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Commission</a:t>
              </a:r>
            </a:p>
            <a:p>
              <a:pPr marL="285750" indent="-285750">
                <a:lnSpc>
                  <a:spcPct val="115000"/>
                </a:lnSpc>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John Albert, Jr., Citywide Cleaners</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Timothy Charles, Mercy Medical Center</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Gordon Epping, Gordon Epping, LLC</a:t>
              </a:r>
            </a:p>
            <a:p>
              <a:pPr marL="285750" indent="-285750">
                <a:lnSpc>
                  <a:spcPct val="115000"/>
                </a:lnSpc>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Michelle Jensen,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CarePro</a:t>
              </a:r>
              <a:r>
                <a:rPr lang="en-US" sz="1400" dirty="0">
                  <a:effectLst/>
                  <a:latin typeface="Calibri" panose="020F0502020204030204" pitchFamily="34" charset="0"/>
                  <a:ea typeface="Calibri" panose="020F0502020204030204" pitchFamily="34" charset="0"/>
                  <a:cs typeface="Times New Roman" panose="02020603050405020304" pitchFamily="18" charset="0"/>
                </a:rPr>
                <a:t> Health Services</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Suzy McGrane-Hop (Vice Chair), Gilded Pear Gallery </a:t>
              </a:r>
            </a:p>
            <a:p>
              <a:pPr marL="285750" indent="-285750">
                <a:lnSpc>
                  <a:spcPct val="115000"/>
                </a:lnSpc>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Mary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Meisterling</a:t>
              </a:r>
              <a:r>
                <a:rPr lang="en-US" sz="1400" dirty="0">
                  <a:effectLst/>
                  <a:latin typeface="Calibri" panose="020F0502020204030204" pitchFamily="34" charset="0"/>
                  <a:ea typeface="Calibri" panose="020F0502020204030204" pitchFamily="34" charset="0"/>
                  <a:cs typeface="Times New Roman" panose="02020603050405020304" pitchFamily="18" charset="0"/>
                </a:rPr>
                <a:t>, Alliant Energy/IPL</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Michelle </a:t>
              </a:r>
              <a:r>
                <a:rPr lang="en-US" sz="1400" dirty="0" err="1">
                  <a:latin typeface="Calibri" panose="020F0502020204030204" pitchFamily="34" charset="0"/>
                  <a:ea typeface="Calibri" panose="020F0502020204030204" pitchFamily="34" charset="0"/>
                  <a:cs typeface="Times New Roman" panose="02020603050405020304" pitchFamily="18" charset="0"/>
                </a:rPr>
                <a:t>Niermann</a:t>
              </a:r>
              <a:r>
                <a:rPr lang="en-US" sz="1400" dirty="0">
                  <a:latin typeface="Calibri" panose="020F0502020204030204" pitchFamily="34" charset="0"/>
                  <a:ea typeface="Calibri" panose="020F0502020204030204" pitchFamily="34" charset="0"/>
                  <a:cs typeface="Times New Roman" panose="02020603050405020304" pitchFamily="18" charset="0"/>
                </a:rPr>
                <a:t>, UnityPoint Health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Okpara Rice (Chair), Tanager Place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Karen Smith, Republic Abstract</a:t>
              </a:r>
            </a:p>
            <a:p>
              <a:pPr marL="285750" indent="-285750">
                <a:lnSpc>
                  <a:spcPct val="115000"/>
                </a:lnSpc>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Dr. Julie Sterling, Family Medicine Specialists, P.C.</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Michael </a:t>
              </a:r>
              <a:r>
                <a:rPr lang="en-US" sz="1400" dirty="0" err="1">
                  <a:latin typeface="Calibri" panose="020F0502020204030204" pitchFamily="34" charset="0"/>
                  <a:ea typeface="Calibri" panose="020F0502020204030204" pitchFamily="34" charset="0"/>
                  <a:cs typeface="Times New Roman" panose="02020603050405020304" pitchFamily="18" charset="0"/>
                </a:rPr>
                <a:t>Sundall</a:t>
              </a:r>
              <a:r>
                <a:rPr lang="en-US" sz="1400" dirty="0">
                  <a:latin typeface="Calibri" panose="020F0502020204030204" pitchFamily="34" charset="0"/>
                  <a:ea typeface="Calibri" panose="020F0502020204030204" pitchFamily="34" charset="0"/>
                  <a:cs typeface="Times New Roman" panose="02020603050405020304" pitchFamily="18" charset="0"/>
                </a:rPr>
                <a:t>, Physicians’ Clinic of Iowa, P.C.</a:t>
              </a: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Dr. Sarah </a:t>
              </a:r>
              <a:r>
                <a:rPr lang="en-US" sz="1400" dirty="0" err="1">
                  <a:latin typeface="Calibri" panose="020F0502020204030204" pitchFamily="34" charset="0"/>
                  <a:ea typeface="Calibri" panose="020F0502020204030204" pitchFamily="34" charset="0"/>
                  <a:cs typeface="Times New Roman" panose="02020603050405020304" pitchFamily="18" charset="0"/>
                </a:rPr>
                <a:t>Wickenkamp</a:t>
              </a:r>
              <a:r>
                <a:rPr lang="en-US" sz="1400" dirty="0">
                  <a:latin typeface="Calibri" panose="020F0502020204030204" pitchFamily="34" charset="0"/>
                  <a:ea typeface="Calibri" panose="020F0502020204030204" pitchFamily="34" charset="0"/>
                  <a:cs typeface="Times New Roman" panose="02020603050405020304" pitchFamily="18" charset="0"/>
                </a:rPr>
                <a:t>, University of Iowa – Pediatrics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4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Staff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Phil Wasta, Executive Director</a:t>
              </a:r>
            </a:p>
            <a:p>
              <a:pPr marL="285750" indent="-285750">
                <a:lnSpc>
                  <a:spcPct val="115000"/>
                </a:lnSpc>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4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City Liaison</a:t>
              </a:r>
            </a:p>
            <a:p>
              <a:pPr marL="285750" indent="-285750">
                <a:lnSpc>
                  <a:spcPct val="115000"/>
                </a:lnSpc>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Sandi Fowler</a:t>
              </a:r>
              <a:r>
                <a:rPr lang="en-US" sz="1400" dirty="0">
                  <a:latin typeface="Calibri" panose="020F0502020204030204" pitchFamily="34" charset="0"/>
                  <a:ea typeface="Calibri" panose="020F0502020204030204" pitchFamily="34" charset="0"/>
                  <a:cs typeface="Times New Roman" panose="02020603050405020304" pitchFamily="18" charset="0"/>
                </a:rPr>
                <a:t>, Deputy City Manager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A9C562A-2D4D-4F7D-A338-309ABC1A24C7}"/>
                </a:ext>
              </a:extLst>
            </p:cNvPr>
            <p:cNvSpPr/>
            <p:nvPr/>
          </p:nvSpPr>
          <p:spPr>
            <a:xfrm>
              <a:off x="6637270" y="432306"/>
              <a:ext cx="5725716" cy="2959272"/>
            </a:xfrm>
            <a:prstGeom prst="rect">
              <a:avLst/>
            </a:prstGeom>
          </p:spPr>
          <p:txBody>
            <a:bodyPr wrap="square">
              <a:spAutoFit/>
            </a:bodyPr>
            <a:lstStyle/>
            <a:p>
              <a:pPr>
                <a:lnSpc>
                  <a:spcPct val="115000"/>
                </a:lnSpc>
              </a:pPr>
              <a:r>
                <a:rPr lang="en-US"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Committees</a:t>
              </a:r>
              <a:endParaRPr lang="en-US"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Branding &amp; Marketing</a:t>
              </a:r>
            </a:p>
            <a:p>
              <a:pPr marL="342900" marR="0" lvl="0" indent="-342900">
                <a:lnSpc>
                  <a:spcPct val="115000"/>
                </a:lnSpc>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Economic Development</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Finance &amp; Operations</a:t>
              </a:r>
            </a:p>
            <a:p>
              <a:pPr marL="342900" marR="0" lvl="0" indent="-342900">
                <a:lnSpc>
                  <a:spcPct val="115000"/>
                </a:lnSpc>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Standards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Sub-Committees</a:t>
              </a:r>
              <a:endParaRPr lang="en-US"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Design Review Committee</a:t>
              </a:r>
            </a:p>
            <a:p>
              <a:pPr marL="342900" marR="0" lvl="0" indent="-342900">
                <a:lnSpc>
                  <a:spcPct val="115000"/>
                </a:lnSpc>
                <a:spcBef>
                  <a:spcPts val="0"/>
                </a:spcBef>
                <a:spcAft>
                  <a:spcPts val="0"/>
                </a:spcAft>
                <a:buFont typeface="Symbol" panose="05050102010706020507" pitchFamily="18"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Façade Improvement Grant Committee</a:t>
              </a: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MedQuarter</a:t>
              </a:r>
              <a:r>
                <a:rPr lang="en-US" sz="1400" dirty="0">
                  <a:effectLst/>
                  <a:latin typeface="Calibri" panose="020F0502020204030204" pitchFamily="34" charset="0"/>
                  <a:ea typeface="Calibri" panose="020F0502020204030204" pitchFamily="34" charset="0"/>
                  <a:cs typeface="Times New Roman" panose="02020603050405020304" pitchFamily="18" charset="0"/>
                </a:rPr>
                <a:t> Faith &amp; Medicine Task Force</a:t>
              </a:r>
            </a:p>
            <a:p>
              <a:pPr marL="342900" marR="0" lvl="0" indent="-342900">
                <a:lnSpc>
                  <a:spcPct val="115000"/>
                </a:lnSpc>
                <a:spcBef>
                  <a:spcPts val="0"/>
                </a:spcBef>
                <a:spcAft>
                  <a:spcPts val="0"/>
                </a:spcAft>
                <a:buFont typeface="Symbol" panose="05050102010706020507" pitchFamily="18" charset="2"/>
                <a:buChar char=""/>
              </a:pPr>
              <a:r>
                <a:rPr lang="en-US" sz="1400" dirty="0" err="1">
                  <a:latin typeface="Calibri" panose="020F0502020204030204" pitchFamily="34" charset="0"/>
                  <a:ea typeface="Calibri" panose="020F0502020204030204" pitchFamily="34" charset="0"/>
                  <a:cs typeface="Times New Roman" panose="02020603050405020304" pitchFamily="18" charset="0"/>
                </a:rPr>
                <a:t>MedQuarter</a:t>
              </a:r>
              <a:r>
                <a:rPr lang="en-US" sz="1400" dirty="0">
                  <a:latin typeface="Calibri" panose="020F0502020204030204" pitchFamily="34" charset="0"/>
                  <a:ea typeface="Calibri" panose="020F0502020204030204" pitchFamily="34" charset="0"/>
                  <a:cs typeface="Times New Roman" panose="02020603050405020304" pitchFamily="18" charset="0"/>
                </a:rPr>
                <a:t> Mural Review Committee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315383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9213BF-A5AB-4C19-A1DB-304AD664D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390" y="2328919"/>
            <a:ext cx="4675217" cy="3612668"/>
          </a:xfrm>
          <a:prstGeom prst="rect">
            <a:avLst/>
          </a:prstGeom>
        </p:spPr>
      </p:pic>
      <p:sp>
        <p:nvSpPr>
          <p:cNvPr id="9" name="TextBox 8">
            <a:extLst>
              <a:ext uri="{FF2B5EF4-FFF2-40B4-BE49-F238E27FC236}">
                <a16:creationId xmlns:a16="http://schemas.microsoft.com/office/drawing/2014/main" id="{8A011314-16B0-4E0A-BB6F-9A408E3ABF46}"/>
              </a:ext>
            </a:extLst>
          </p:cNvPr>
          <p:cNvSpPr txBox="1"/>
          <p:nvPr/>
        </p:nvSpPr>
        <p:spPr>
          <a:xfrm>
            <a:off x="1523999" y="1982905"/>
            <a:ext cx="9144000" cy="923330"/>
          </a:xfrm>
          <a:prstGeom prst="rect">
            <a:avLst/>
          </a:prstGeom>
          <a:noFill/>
        </p:spPr>
        <p:txBody>
          <a:bodyPr wrap="square" rtlCol="0">
            <a:spAutoFit/>
          </a:bodyPr>
          <a:lstStyle/>
          <a:p>
            <a:pPr algn="ctr"/>
            <a:r>
              <a:rPr lang="en-US" sz="5400" b="1" dirty="0"/>
              <a:t>Questions?</a:t>
            </a:r>
          </a:p>
        </p:txBody>
      </p:sp>
      <p:sp>
        <p:nvSpPr>
          <p:cNvPr id="12" name="TextBox 11">
            <a:extLst>
              <a:ext uri="{FF2B5EF4-FFF2-40B4-BE49-F238E27FC236}">
                <a16:creationId xmlns:a16="http://schemas.microsoft.com/office/drawing/2014/main" id="{70078E2F-F327-41A8-AF4A-A5D7B61E5C4B}"/>
              </a:ext>
            </a:extLst>
          </p:cNvPr>
          <p:cNvSpPr txBox="1"/>
          <p:nvPr/>
        </p:nvSpPr>
        <p:spPr>
          <a:xfrm>
            <a:off x="1634356" y="5002776"/>
            <a:ext cx="8923283" cy="400110"/>
          </a:xfrm>
          <a:prstGeom prst="rect">
            <a:avLst/>
          </a:prstGeom>
          <a:noFill/>
        </p:spPr>
        <p:txBody>
          <a:bodyPr wrap="square" rtlCol="0">
            <a:spAutoFit/>
          </a:bodyPr>
          <a:lstStyle/>
          <a:p>
            <a:pPr algn="ctr"/>
            <a:r>
              <a:rPr lang="en-US" sz="2000" b="1" dirty="0"/>
              <a:t>www.themedq.com</a:t>
            </a:r>
          </a:p>
        </p:txBody>
      </p:sp>
      <p:pic>
        <p:nvPicPr>
          <p:cNvPr id="13" name="Picture 12">
            <a:extLst>
              <a:ext uri="{FF2B5EF4-FFF2-40B4-BE49-F238E27FC236}">
                <a16:creationId xmlns:a16="http://schemas.microsoft.com/office/drawing/2014/main" id="{AC9122AE-6BEF-4509-9029-0A72A4909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922" y="5393228"/>
            <a:ext cx="362150" cy="362150"/>
          </a:xfrm>
          <a:prstGeom prst="rect">
            <a:avLst/>
          </a:prstGeom>
        </p:spPr>
      </p:pic>
    </p:spTree>
    <p:extLst>
      <p:ext uri="{BB962C8B-B14F-4D97-AF65-F5344CB8AC3E}">
        <p14:creationId xmlns:p14="http://schemas.microsoft.com/office/powerpoint/2010/main" val="6438799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E1ABA-AEFC-4C35-8B45-AD84FD55C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94" y="197557"/>
            <a:ext cx="10932988" cy="6462885"/>
          </a:xfrm>
          <a:prstGeom prst="rect">
            <a:avLst/>
          </a:prstGeom>
          <a:solidFill>
            <a:schemeClr val="bg1"/>
          </a:solidFill>
        </p:spPr>
      </p:pic>
    </p:spTree>
    <p:extLst>
      <p:ext uri="{BB962C8B-B14F-4D97-AF65-F5344CB8AC3E}">
        <p14:creationId xmlns:p14="http://schemas.microsoft.com/office/powerpoint/2010/main" val="42815885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281C6-3C71-44DB-970E-4B1120722765}"/>
              </a:ext>
            </a:extLst>
          </p:cNvPr>
          <p:cNvSpPr txBox="1"/>
          <p:nvPr/>
        </p:nvSpPr>
        <p:spPr>
          <a:xfrm>
            <a:off x="456050" y="345547"/>
            <a:ext cx="10309666" cy="461665"/>
          </a:xfrm>
          <a:prstGeom prst="rect">
            <a:avLst/>
          </a:prstGeom>
          <a:noFill/>
        </p:spPr>
        <p:txBody>
          <a:bodyPr wrap="square" rtlCol="0">
            <a:spAutoFit/>
          </a:bodyPr>
          <a:lstStyle/>
          <a:p>
            <a:r>
              <a:rPr lang="en-US" sz="2400" b="1" dirty="0">
                <a:solidFill>
                  <a:srgbClr val="C00000"/>
                </a:solidFill>
              </a:rPr>
              <a:t>Implementation Categories from Master Development Plan</a:t>
            </a:r>
          </a:p>
        </p:txBody>
      </p:sp>
      <p:sp>
        <p:nvSpPr>
          <p:cNvPr id="10" name="TextBox 9">
            <a:extLst>
              <a:ext uri="{FF2B5EF4-FFF2-40B4-BE49-F238E27FC236}">
                <a16:creationId xmlns:a16="http://schemas.microsoft.com/office/drawing/2014/main" id="{14131F0E-F261-4F16-A534-3596D8986979}"/>
              </a:ext>
            </a:extLst>
          </p:cNvPr>
          <p:cNvSpPr txBox="1"/>
          <p:nvPr/>
        </p:nvSpPr>
        <p:spPr>
          <a:xfrm>
            <a:off x="2023678" y="1350881"/>
            <a:ext cx="8144644" cy="3690241"/>
          </a:xfrm>
          <a:prstGeom prst="rect">
            <a:avLst/>
          </a:prstGeom>
          <a:noFill/>
        </p:spPr>
        <p:txBody>
          <a:bodyPr wrap="square" rtlCol="0">
            <a:spAutoFit/>
          </a:bodyPr>
          <a:lstStyle/>
          <a:p>
            <a:pPr algn="ctr">
              <a:lnSpc>
                <a:spcPct val="150000"/>
              </a:lnSpc>
            </a:pPr>
            <a:r>
              <a:rPr lang="en-US" sz="4000" b="1" dirty="0">
                <a:solidFill>
                  <a:schemeClr val="tx1">
                    <a:lumMod val="75000"/>
                    <a:lumOff val="25000"/>
                  </a:schemeClr>
                </a:solidFill>
              </a:rPr>
              <a:t>Policy</a:t>
            </a:r>
          </a:p>
          <a:p>
            <a:pPr algn="ctr">
              <a:lnSpc>
                <a:spcPct val="150000"/>
              </a:lnSpc>
            </a:pPr>
            <a:r>
              <a:rPr lang="en-US" sz="4000" b="1" dirty="0">
                <a:solidFill>
                  <a:schemeClr val="tx1">
                    <a:lumMod val="75000"/>
                    <a:lumOff val="25000"/>
                  </a:schemeClr>
                </a:solidFill>
              </a:rPr>
              <a:t>Management &amp; Marketing</a:t>
            </a:r>
          </a:p>
          <a:p>
            <a:pPr algn="ctr">
              <a:lnSpc>
                <a:spcPct val="150000"/>
              </a:lnSpc>
            </a:pPr>
            <a:r>
              <a:rPr lang="en-US" sz="4000" b="1" dirty="0">
                <a:solidFill>
                  <a:schemeClr val="tx1">
                    <a:lumMod val="75000"/>
                    <a:lumOff val="25000"/>
                  </a:schemeClr>
                </a:solidFill>
              </a:rPr>
              <a:t>Appearance &amp; Identity</a:t>
            </a:r>
          </a:p>
          <a:p>
            <a:pPr algn="ctr">
              <a:lnSpc>
                <a:spcPct val="150000"/>
              </a:lnSpc>
            </a:pPr>
            <a:r>
              <a:rPr lang="en-US" sz="4000" b="1" dirty="0">
                <a:solidFill>
                  <a:schemeClr val="tx1">
                    <a:lumMod val="75000"/>
                    <a:lumOff val="25000"/>
                  </a:schemeClr>
                </a:solidFill>
              </a:rPr>
              <a:t>Access, Circulation &amp; Infrastructure</a:t>
            </a:r>
          </a:p>
        </p:txBody>
      </p:sp>
    </p:spTree>
    <p:extLst>
      <p:ext uri="{BB962C8B-B14F-4D97-AF65-F5344CB8AC3E}">
        <p14:creationId xmlns:p14="http://schemas.microsoft.com/office/powerpoint/2010/main" val="78349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941167"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Policy Initiatives</a:t>
            </a:r>
          </a:p>
        </p:txBody>
      </p:sp>
      <p:cxnSp>
        <p:nvCxnSpPr>
          <p:cNvPr id="9" name="Straight Connector 8">
            <a:extLst>
              <a:ext uri="{FF2B5EF4-FFF2-40B4-BE49-F238E27FC236}">
                <a16:creationId xmlns:a16="http://schemas.microsoft.com/office/drawing/2014/main" id="{FF4EE688-011B-4F5C-9B81-843A5EA9427D}"/>
              </a:ext>
            </a:extLst>
          </p:cNvPr>
          <p:cNvCxnSpPr/>
          <p:nvPr/>
        </p:nvCxnSpPr>
        <p:spPr>
          <a:xfrm>
            <a:off x="7301049" y="1082317"/>
            <a:ext cx="0" cy="52309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F27FCC0-4444-4D14-B739-CC7365F10E6D}"/>
              </a:ext>
            </a:extLst>
          </p:cNvPr>
          <p:cNvSpPr txBox="1"/>
          <p:nvPr/>
        </p:nvSpPr>
        <p:spPr>
          <a:xfrm>
            <a:off x="7301049" y="3849507"/>
            <a:ext cx="4617283" cy="2554545"/>
          </a:xfrm>
          <a:prstGeom prst="rect">
            <a:avLst/>
          </a:prstGeom>
          <a:noFill/>
        </p:spPr>
        <p:txBody>
          <a:bodyPr wrap="square" rtlCol="0">
            <a:spAutoFit/>
          </a:bodyPr>
          <a:lstStyle/>
          <a:p>
            <a:pPr algn="ctr"/>
            <a:r>
              <a:rPr lang="en-US" sz="4000" b="1" dirty="0">
                <a:solidFill>
                  <a:schemeClr val="tx1">
                    <a:lumMod val="75000"/>
                    <a:lumOff val="25000"/>
                  </a:schemeClr>
                </a:solidFill>
              </a:rPr>
              <a:t>Participation in City’s </a:t>
            </a:r>
            <a:r>
              <a:rPr lang="en-US" sz="4000" b="1" dirty="0" err="1">
                <a:solidFill>
                  <a:schemeClr val="tx1">
                    <a:lumMod val="75000"/>
                    <a:lumOff val="25000"/>
                  </a:schemeClr>
                </a:solidFill>
              </a:rPr>
              <a:t>ReZone</a:t>
            </a:r>
            <a:endParaRPr lang="en-US" sz="4000" b="1" dirty="0">
              <a:solidFill>
                <a:schemeClr val="tx1">
                  <a:lumMod val="75000"/>
                  <a:lumOff val="25000"/>
                </a:schemeClr>
              </a:solidFill>
            </a:endParaRPr>
          </a:p>
          <a:p>
            <a:pPr algn="ctr"/>
            <a:r>
              <a:rPr lang="en-US" sz="4000" b="1" dirty="0">
                <a:solidFill>
                  <a:schemeClr val="tx1">
                    <a:lumMod val="75000"/>
                    <a:lumOff val="25000"/>
                  </a:schemeClr>
                </a:solidFill>
              </a:rPr>
              <a:t>Building Code</a:t>
            </a:r>
          </a:p>
          <a:p>
            <a:pPr algn="ctr"/>
            <a:r>
              <a:rPr lang="en-US" sz="4000" b="1" dirty="0">
                <a:solidFill>
                  <a:schemeClr val="tx1">
                    <a:lumMod val="75000"/>
                    <a:lumOff val="25000"/>
                  </a:schemeClr>
                </a:solidFill>
              </a:rPr>
              <a:t>Initiative</a:t>
            </a:r>
          </a:p>
        </p:txBody>
      </p:sp>
      <p:sp>
        <p:nvSpPr>
          <p:cNvPr id="22" name="TextBox 21">
            <a:extLst>
              <a:ext uri="{FF2B5EF4-FFF2-40B4-BE49-F238E27FC236}">
                <a16:creationId xmlns:a16="http://schemas.microsoft.com/office/drawing/2014/main" id="{C19A6EEF-0410-48FF-AFEE-95DE3D6E9F0E}"/>
              </a:ext>
            </a:extLst>
          </p:cNvPr>
          <p:cNvSpPr txBox="1"/>
          <p:nvPr/>
        </p:nvSpPr>
        <p:spPr>
          <a:xfrm>
            <a:off x="1012465" y="4551100"/>
            <a:ext cx="5666509" cy="1323439"/>
          </a:xfrm>
          <a:prstGeom prst="rect">
            <a:avLst/>
          </a:prstGeom>
          <a:noFill/>
        </p:spPr>
        <p:txBody>
          <a:bodyPr wrap="square" rtlCol="0">
            <a:spAutoFit/>
          </a:bodyPr>
          <a:lstStyle/>
          <a:p>
            <a:pPr algn="ctr"/>
            <a:r>
              <a:rPr lang="en-US" sz="4000" b="1" dirty="0">
                <a:solidFill>
                  <a:schemeClr val="tx1">
                    <a:lumMod val="75000"/>
                    <a:lumOff val="25000"/>
                  </a:schemeClr>
                </a:solidFill>
              </a:rPr>
              <a:t>Master Parkway Improvement Plan</a:t>
            </a:r>
          </a:p>
        </p:txBody>
      </p:sp>
      <p:pic>
        <p:nvPicPr>
          <p:cNvPr id="5" name="Picture 4" descr="A close up of text on a white background&#10;&#10;Description automatically generated">
            <a:extLst>
              <a:ext uri="{FF2B5EF4-FFF2-40B4-BE49-F238E27FC236}">
                <a16:creationId xmlns:a16="http://schemas.microsoft.com/office/drawing/2014/main" id="{AC151712-ACBE-43A5-B61C-324A81587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415" y="1458027"/>
            <a:ext cx="3492800" cy="2183000"/>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139C518A-CAA1-4D92-83DC-1D88366BC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355" y="1458027"/>
            <a:ext cx="4687645" cy="2846070"/>
          </a:xfrm>
          <a:prstGeom prst="rect">
            <a:avLst/>
          </a:prstGeom>
        </p:spPr>
      </p:pic>
    </p:spTree>
    <p:extLst>
      <p:ext uri="{BB962C8B-B14F-4D97-AF65-F5344CB8AC3E}">
        <p14:creationId xmlns:p14="http://schemas.microsoft.com/office/powerpoint/2010/main" val="12506981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53DA541-52A8-41C3-9079-D63F45B592B4}"/>
              </a:ext>
            </a:extLst>
          </p:cNvPr>
          <p:cNvSpPr txBox="1"/>
          <p:nvPr/>
        </p:nvSpPr>
        <p:spPr>
          <a:xfrm>
            <a:off x="378460" y="248562"/>
            <a:ext cx="1030966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Management &amp; Marketing Initiatives</a:t>
            </a:r>
          </a:p>
        </p:txBody>
      </p:sp>
      <p:pic>
        <p:nvPicPr>
          <p:cNvPr id="18" name="Picture 17" descr="A screenshot of a social media post&#10;&#10;Description automatically generated">
            <a:extLst>
              <a:ext uri="{FF2B5EF4-FFF2-40B4-BE49-F238E27FC236}">
                <a16:creationId xmlns:a16="http://schemas.microsoft.com/office/drawing/2014/main" id="{ED97EFC9-812D-4780-BA97-B31DF336869F}"/>
              </a:ext>
            </a:extLst>
          </p:cNvPr>
          <p:cNvPicPr>
            <a:picLocks noChangeAspect="1"/>
          </p:cNvPicPr>
          <p:nvPr/>
        </p:nvPicPr>
        <p:blipFill rotWithShape="1">
          <a:blip r:embed="rId2">
            <a:extLst>
              <a:ext uri="{28A0092B-C50C-407E-A947-70E740481C1C}">
                <a14:useLocalDpi xmlns:a14="http://schemas.microsoft.com/office/drawing/2010/main" val="0"/>
              </a:ext>
            </a:extLst>
          </a:blip>
          <a:srcRect b="56833"/>
          <a:stretch/>
        </p:blipFill>
        <p:spPr>
          <a:xfrm>
            <a:off x="1998644" y="1767466"/>
            <a:ext cx="3246630" cy="2960366"/>
          </a:xfrm>
          <a:prstGeom prst="rect">
            <a:avLst/>
          </a:prstGeom>
        </p:spPr>
      </p:pic>
      <p:pic>
        <p:nvPicPr>
          <p:cNvPr id="20" name="Picture 19" descr="A person holding a sign&#10;&#10;Description automatically generated">
            <a:hlinkClick r:id="rId3"/>
            <a:extLst>
              <a:ext uri="{FF2B5EF4-FFF2-40B4-BE49-F238E27FC236}">
                <a16:creationId xmlns:a16="http://schemas.microsoft.com/office/drawing/2014/main" id="{DDFE875E-6DAF-4A71-BE94-F07F0CA71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953" y="1778896"/>
            <a:ext cx="4011316" cy="2258371"/>
          </a:xfrm>
          <a:prstGeom prst="rect">
            <a:avLst/>
          </a:prstGeom>
        </p:spPr>
      </p:pic>
      <p:sp>
        <p:nvSpPr>
          <p:cNvPr id="22" name="TextBox 21">
            <a:extLst>
              <a:ext uri="{FF2B5EF4-FFF2-40B4-BE49-F238E27FC236}">
                <a16:creationId xmlns:a16="http://schemas.microsoft.com/office/drawing/2014/main" id="{02A26485-A9F7-45E0-BD9A-B08B3B6BB765}"/>
              </a:ext>
            </a:extLst>
          </p:cNvPr>
          <p:cNvSpPr txBox="1"/>
          <p:nvPr/>
        </p:nvSpPr>
        <p:spPr>
          <a:xfrm>
            <a:off x="6281953" y="4044632"/>
            <a:ext cx="4159952" cy="646331"/>
          </a:xfrm>
          <a:prstGeom prst="rect">
            <a:avLst/>
          </a:prstGeom>
          <a:noFill/>
        </p:spPr>
        <p:txBody>
          <a:bodyPr wrap="square" rtlCol="0">
            <a:spAutoFit/>
          </a:bodyPr>
          <a:lstStyle/>
          <a:p>
            <a:pPr algn="ctr"/>
            <a:r>
              <a:rPr lang="en-US" b="1" i="1" dirty="0" err="1">
                <a:solidFill>
                  <a:schemeClr val="tx1">
                    <a:lumMod val="75000"/>
                    <a:lumOff val="25000"/>
                  </a:schemeClr>
                </a:solidFill>
              </a:rPr>
              <a:t>MedQ</a:t>
            </a:r>
            <a:r>
              <a:rPr lang="en-US" b="1" i="1" dirty="0">
                <a:solidFill>
                  <a:schemeClr val="tx1">
                    <a:lumMod val="75000"/>
                    <a:lumOff val="25000"/>
                  </a:schemeClr>
                </a:solidFill>
              </a:rPr>
              <a:t> Reputation</a:t>
            </a:r>
          </a:p>
          <a:p>
            <a:pPr algn="ctr"/>
            <a:r>
              <a:rPr lang="en-US" b="1" i="1" dirty="0">
                <a:solidFill>
                  <a:schemeClr val="tx1">
                    <a:lumMod val="75000"/>
                    <a:lumOff val="25000"/>
                  </a:schemeClr>
                </a:solidFill>
              </a:rPr>
              <a:t>Video</a:t>
            </a:r>
            <a:endParaRPr lang="en-US" b="1" dirty="0">
              <a:solidFill>
                <a:schemeClr val="tx1">
                  <a:lumMod val="75000"/>
                  <a:lumOff val="25000"/>
                </a:schemeClr>
              </a:solidFill>
            </a:endParaRPr>
          </a:p>
        </p:txBody>
      </p:sp>
      <p:sp>
        <p:nvSpPr>
          <p:cNvPr id="12" name="TextBox 11">
            <a:extLst>
              <a:ext uri="{FF2B5EF4-FFF2-40B4-BE49-F238E27FC236}">
                <a16:creationId xmlns:a16="http://schemas.microsoft.com/office/drawing/2014/main" id="{036A27F0-FC97-47A9-AD37-215199234389}"/>
              </a:ext>
            </a:extLst>
          </p:cNvPr>
          <p:cNvSpPr txBox="1"/>
          <p:nvPr/>
        </p:nvSpPr>
        <p:spPr>
          <a:xfrm>
            <a:off x="1541983" y="4946185"/>
            <a:ext cx="4159952" cy="646331"/>
          </a:xfrm>
          <a:prstGeom prst="rect">
            <a:avLst/>
          </a:prstGeom>
          <a:noFill/>
        </p:spPr>
        <p:txBody>
          <a:bodyPr wrap="square" rtlCol="0">
            <a:spAutoFit/>
          </a:bodyPr>
          <a:lstStyle/>
          <a:p>
            <a:pPr algn="ctr"/>
            <a:r>
              <a:rPr lang="en-US" b="1" i="1" dirty="0" err="1">
                <a:solidFill>
                  <a:schemeClr val="tx1">
                    <a:lumMod val="75000"/>
                    <a:lumOff val="25000"/>
                  </a:schemeClr>
                </a:solidFill>
              </a:rPr>
              <a:t>MedQ</a:t>
            </a:r>
            <a:r>
              <a:rPr lang="en-US" b="1" i="1" dirty="0">
                <a:solidFill>
                  <a:schemeClr val="tx1">
                    <a:lumMod val="75000"/>
                    <a:lumOff val="25000"/>
                  </a:schemeClr>
                </a:solidFill>
              </a:rPr>
              <a:t> </a:t>
            </a:r>
          </a:p>
          <a:p>
            <a:pPr algn="ctr"/>
            <a:r>
              <a:rPr lang="en-US" b="1" i="1" dirty="0">
                <a:solidFill>
                  <a:schemeClr val="tx1">
                    <a:lumMod val="75000"/>
                    <a:lumOff val="25000"/>
                  </a:schemeClr>
                </a:solidFill>
              </a:rPr>
              <a:t>Website</a:t>
            </a:r>
            <a:endParaRPr lang="en-US" b="1"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7F03C67C-24E7-420E-B240-1F3650CC2F79}"/>
              </a:ext>
            </a:extLst>
          </p:cNvPr>
          <p:cNvCxnSpPr>
            <a:cxnSpLocks/>
          </p:cNvCxnSpPr>
          <p:nvPr/>
        </p:nvCxnSpPr>
        <p:spPr>
          <a:xfrm>
            <a:off x="5802578" y="1651595"/>
            <a:ext cx="0" cy="307623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2193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 holding, standing, shirt&#10;&#10;Description automatically generated">
            <a:extLst>
              <a:ext uri="{FF2B5EF4-FFF2-40B4-BE49-F238E27FC236}">
                <a16:creationId xmlns:a16="http://schemas.microsoft.com/office/drawing/2014/main" id="{B4D95495-50A3-604D-84D4-1DF15516615A}"/>
              </a:ext>
            </a:extLst>
          </p:cNvPr>
          <p:cNvPicPr>
            <a:picLocks noChangeAspect="1"/>
          </p:cNvPicPr>
          <p:nvPr/>
        </p:nvPicPr>
        <p:blipFill rotWithShape="1">
          <a:blip r:embed="rId3">
            <a:extLst>
              <a:ext uri="{28A0092B-C50C-407E-A947-70E740481C1C}">
                <a14:useLocalDpi xmlns:a14="http://schemas.microsoft.com/office/drawing/2010/main" val="0"/>
              </a:ext>
            </a:extLst>
          </a:blip>
          <a:srcRect t="1801"/>
          <a:stretch/>
        </p:blipFill>
        <p:spPr>
          <a:xfrm>
            <a:off x="4454512" y="3847175"/>
            <a:ext cx="1795255" cy="2539542"/>
          </a:xfrm>
          <a:prstGeom prst="rect">
            <a:avLst/>
          </a:prstGeom>
        </p:spPr>
      </p:pic>
      <p:pic>
        <p:nvPicPr>
          <p:cNvPr id="6" name="Picture 5">
            <a:extLst>
              <a:ext uri="{FF2B5EF4-FFF2-40B4-BE49-F238E27FC236}">
                <a16:creationId xmlns:a16="http://schemas.microsoft.com/office/drawing/2014/main" id="{73252A62-24D7-F149-935A-8B355511E65B}"/>
              </a:ext>
            </a:extLst>
          </p:cNvPr>
          <p:cNvPicPr>
            <a:picLocks noChangeAspect="1"/>
          </p:cNvPicPr>
          <p:nvPr/>
        </p:nvPicPr>
        <p:blipFill rotWithShape="1">
          <a:blip r:embed="rId4">
            <a:extLst>
              <a:ext uri="{28A0092B-C50C-407E-A947-70E740481C1C}">
                <a14:useLocalDpi xmlns:a14="http://schemas.microsoft.com/office/drawing/2010/main" val="0"/>
              </a:ext>
            </a:extLst>
          </a:blip>
          <a:srcRect b="8206"/>
          <a:stretch/>
        </p:blipFill>
        <p:spPr>
          <a:xfrm>
            <a:off x="306483" y="898212"/>
            <a:ext cx="1935544" cy="2642363"/>
          </a:xfrm>
          <a:prstGeom prst="rect">
            <a:avLst/>
          </a:prstGeom>
        </p:spPr>
      </p:pic>
      <p:pic>
        <p:nvPicPr>
          <p:cNvPr id="7" name="Picture 2" descr="page3image5658928">
            <a:extLst>
              <a:ext uri="{FF2B5EF4-FFF2-40B4-BE49-F238E27FC236}">
                <a16:creationId xmlns:a16="http://schemas.microsoft.com/office/drawing/2014/main" id="{E6818A44-3C1E-3745-931A-11E94C0574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364"/>
          <a:stretch/>
        </p:blipFill>
        <p:spPr bwMode="auto">
          <a:xfrm>
            <a:off x="2324526" y="928909"/>
            <a:ext cx="1990069" cy="2616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C5F417F-C694-BC4B-9EE6-9A2345CC42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9593" y="960238"/>
            <a:ext cx="1856660" cy="264236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D1E3CC8D-2928-CE40-BE60-1BE7890D6D2E}"/>
              </a:ext>
            </a:extLst>
          </p:cNvPr>
          <p:cNvPicPr>
            <a:picLocks noChangeAspect="1"/>
          </p:cNvPicPr>
          <p:nvPr/>
        </p:nvPicPr>
        <p:blipFill rotWithShape="1">
          <a:blip r:embed="rId7">
            <a:extLst>
              <a:ext uri="{28A0092B-C50C-407E-A947-70E740481C1C}">
                <a14:useLocalDpi xmlns:a14="http://schemas.microsoft.com/office/drawing/2010/main" val="0"/>
              </a:ext>
            </a:extLst>
          </a:blip>
          <a:srcRect b="15893"/>
          <a:stretch/>
        </p:blipFill>
        <p:spPr>
          <a:xfrm>
            <a:off x="6485178" y="960239"/>
            <a:ext cx="1604383" cy="2642363"/>
          </a:xfrm>
          <a:prstGeom prst="rect">
            <a:avLst/>
          </a:prstGeom>
        </p:spPr>
      </p:pic>
      <p:pic>
        <p:nvPicPr>
          <p:cNvPr id="10" name="Picture 2" descr="page6image35483216">
            <a:extLst>
              <a:ext uri="{FF2B5EF4-FFF2-40B4-BE49-F238E27FC236}">
                <a16:creationId xmlns:a16="http://schemas.microsoft.com/office/drawing/2014/main" id="{13B21BA2-3684-9A4A-84EA-1470B0C19C1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r="2572" b="3053"/>
          <a:stretch/>
        </p:blipFill>
        <p:spPr bwMode="auto">
          <a:xfrm>
            <a:off x="10115924" y="1002497"/>
            <a:ext cx="1731184" cy="27188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descr="page2image35416224">
            <a:extLst>
              <a:ext uri="{FF2B5EF4-FFF2-40B4-BE49-F238E27FC236}">
                <a16:creationId xmlns:a16="http://schemas.microsoft.com/office/drawing/2014/main" id="{55849067-9E00-4044-A3ED-6E09688B7B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56" b="-1"/>
          <a:stretch/>
        </p:blipFill>
        <p:spPr bwMode="auto">
          <a:xfrm>
            <a:off x="8251202" y="1002497"/>
            <a:ext cx="1672499" cy="27188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age6image35402752">
            <a:extLst>
              <a:ext uri="{FF2B5EF4-FFF2-40B4-BE49-F238E27FC236}">
                <a16:creationId xmlns:a16="http://schemas.microsoft.com/office/drawing/2014/main" id="{889BB172-277A-1D42-8999-9990A3E59DA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663" b="3863"/>
          <a:stretch/>
        </p:blipFill>
        <p:spPr bwMode="auto">
          <a:xfrm>
            <a:off x="246365" y="3602602"/>
            <a:ext cx="1948424" cy="30286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taking a selfie&#10;&#10;Description automatically generated">
            <a:extLst>
              <a:ext uri="{FF2B5EF4-FFF2-40B4-BE49-F238E27FC236}">
                <a16:creationId xmlns:a16="http://schemas.microsoft.com/office/drawing/2014/main" id="{AF429C3A-FF1E-BC4D-9304-FA11024DD1B4}"/>
              </a:ext>
            </a:extLst>
          </p:cNvPr>
          <p:cNvPicPr>
            <a:picLocks noChangeAspect="1"/>
          </p:cNvPicPr>
          <p:nvPr/>
        </p:nvPicPr>
        <p:blipFill>
          <a:blip r:embed="rId11"/>
          <a:stretch>
            <a:fillRect/>
          </a:stretch>
        </p:blipFill>
        <p:spPr>
          <a:xfrm>
            <a:off x="2356670" y="3818619"/>
            <a:ext cx="1957925" cy="2773727"/>
          </a:xfrm>
          <a:prstGeom prst="rect">
            <a:avLst/>
          </a:prstGeom>
        </p:spPr>
      </p:pic>
      <p:pic>
        <p:nvPicPr>
          <p:cNvPr id="19" name="Picture 18" descr="A picture containing man, woman, holding, food&#10;&#10;Description automatically generated">
            <a:extLst>
              <a:ext uri="{FF2B5EF4-FFF2-40B4-BE49-F238E27FC236}">
                <a16:creationId xmlns:a16="http://schemas.microsoft.com/office/drawing/2014/main" id="{2E27B95F-6C46-CC4C-9739-B1B99DB47153}"/>
              </a:ext>
            </a:extLst>
          </p:cNvPr>
          <p:cNvPicPr>
            <a:picLocks noChangeAspect="1"/>
          </p:cNvPicPr>
          <p:nvPr/>
        </p:nvPicPr>
        <p:blipFill>
          <a:blip r:embed="rId12"/>
          <a:stretch>
            <a:fillRect/>
          </a:stretch>
        </p:blipFill>
        <p:spPr>
          <a:xfrm>
            <a:off x="6375442" y="3902081"/>
            <a:ext cx="1722081" cy="2527269"/>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84BA03F4-1B18-FF41-83CE-C0C3A30DC3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10832" y="3902082"/>
            <a:ext cx="1720203" cy="2527269"/>
          </a:xfrm>
          <a:prstGeom prst="rect">
            <a:avLst/>
          </a:prstGeom>
        </p:spPr>
      </p:pic>
      <p:pic>
        <p:nvPicPr>
          <p:cNvPr id="15" name="Picture 14" descr="A picture containing indoor, man, holding, display&#10;&#10;Description automatically generated">
            <a:extLst>
              <a:ext uri="{FF2B5EF4-FFF2-40B4-BE49-F238E27FC236}">
                <a16:creationId xmlns:a16="http://schemas.microsoft.com/office/drawing/2014/main" id="{6A0D6E33-370E-EC46-8BDA-43235AC62AD1}"/>
              </a:ext>
            </a:extLst>
          </p:cNvPr>
          <p:cNvPicPr>
            <a:picLocks noChangeAspect="1"/>
          </p:cNvPicPr>
          <p:nvPr/>
        </p:nvPicPr>
        <p:blipFill>
          <a:blip r:embed="rId14"/>
          <a:stretch>
            <a:fillRect/>
          </a:stretch>
        </p:blipFill>
        <p:spPr>
          <a:xfrm>
            <a:off x="10115924" y="3902081"/>
            <a:ext cx="1719777" cy="2484636"/>
          </a:xfrm>
          <a:prstGeom prst="rect">
            <a:avLst/>
          </a:prstGeom>
        </p:spPr>
      </p:pic>
      <p:sp>
        <p:nvSpPr>
          <p:cNvPr id="2" name="TextBox 1">
            <a:extLst>
              <a:ext uri="{FF2B5EF4-FFF2-40B4-BE49-F238E27FC236}">
                <a16:creationId xmlns:a16="http://schemas.microsoft.com/office/drawing/2014/main" id="{8DB92963-4C94-1248-9845-A54E2725F0E0}"/>
              </a:ext>
            </a:extLst>
          </p:cNvPr>
          <p:cNvSpPr txBox="1"/>
          <p:nvPr/>
        </p:nvSpPr>
        <p:spPr>
          <a:xfrm>
            <a:off x="9006409" y="3979984"/>
            <a:ext cx="917292" cy="584775"/>
          </a:xfrm>
          <a:prstGeom prst="rect">
            <a:avLst/>
          </a:prstGeom>
          <a:solidFill>
            <a:srgbClr val="77226C"/>
          </a:solidFill>
          <a:ln w="12700">
            <a:solidFill>
              <a:srgbClr val="77226C"/>
            </a:solidFill>
          </a:ln>
          <a:effectLst>
            <a:outerShdw blurRad="50800" dist="38100" dir="2700000" algn="tl" rotWithShape="0">
              <a:prstClr val="black">
                <a:alpha val="40000"/>
              </a:prstClr>
            </a:outerShdw>
          </a:effectLst>
        </p:spPr>
        <p:txBody>
          <a:bodyPr wrap="square" rtlCol="0">
            <a:spAutoFit/>
          </a:bodyPr>
          <a:lstStyle/>
          <a:p>
            <a:pPr algn="ctr"/>
            <a:r>
              <a:rPr lang="en-US" sz="3200" dirty="0">
                <a:solidFill>
                  <a:schemeClr val="bg1"/>
                </a:solidFill>
                <a:latin typeface="Century Gothic" panose="020B0502020202020204" pitchFamily="34" charset="0"/>
              </a:rPr>
              <a:t>902</a:t>
            </a:r>
          </a:p>
        </p:txBody>
      </p:sp>
      <p:sp>
        <p:nvSpPr>
          <p:cNvPr id="18" name="TextBox 17">
            <a:extLst>
              <a:ext uri="{FF2B5EF4-FFF2-40B4-BE49-F238E27FC236}">
                <a16:creationId xmlns:a16="http://schemas.microsoft.com/office/drawing/2014/main" id="{5D45915F-A0C0-DB40-B0AE-C61CD8B6DA97}"/>
              </a:ext>
            </a:extLst>
          </p:cNvPr>
          <p:cNvSpPr txBox="1"/>
          <p:nvPr/>
        </p:nvSpPr>
        <p:spPr>
          <a:xfrm>
            <a:off x="1516958" y="836185"/>
            <a:ext cx="917292" cy="584775"/>
          </a:xfrm>
          <a:prstGeom prst="rect">
            <a:avLst/>
          </a:prstGeom>
          <a:solidFill>
            <a:srgbClr val="77226C"/>
          </a:solidFill>
          <a:ln w="12700">
            <a:solidFill>
              <a:srgbClr val="77226C"/>
            </a:solidFill>
          </a:ln>
          <a:effectLst>
            <a:outerShdw blurRad="50800" dist="38100" dir="2700000" algn="tl" rotWithShape="0">
              <a:prstClr val="black">
                <a:alpha val="40000"/>
              </a:prstClr>
            </a:outerShdw>
          </a:effectLst>
        </p:spPr>
        <p:txBody>
          <a:bodyPr wrap="square" rtlCol="0">
            <a:spAutoFit/>
          </a:bodyPr>
          <a:lstStyle/>
          <a:p>
            <a:pPr algn="ctr"/>
            <a:r>
              <a:rPr lang="en-US" sz="3200" dirty="0">
                <a:solidFill>
                  <a:schemeClr val="bg1"/>
                </a:solidFill>
                <a:latin typeface="Century Gothic" panose="020B0502020202020204" pitchFamily="34" charset="0"/>
              </a:rPr>
              <a:t>790</a:t>
            </a:r>
          </a:p>
        </p:txBody>
      </p:sp>
      <p:sp>
        <p:nvSpPr>
          <p:cNvPr id="20" name="TextBox 19">
            <a:extLst>
              <a:ext uri="{FF2B5EF4-FFF2-40B4-BE49-F238E27FC236}">
                <a16:creationId xmlns:a16="http://schemas.microsoft.com/office/drawing/2014/main" id="{33396064-CB7E-9548-9950-C5DB77D0F541}"/>
              </a:ext>
            </a:extLst>
          </p:cNvPr>
          <p:cNvSpPr txBox="1"/>
          <p:nvPr/>
        </p:nvSpPr>
        <p:spPr>
          <a:xfrm>
            <a:off x="1522942" y="3979983"/>
            <a:ext cx="917292" cy="584775"/>
          </a:xfrm>
          <a:prstGeom prst="rect">
            <a:avLst/>
          </a:prstGeom>
          <a:solidFill>
            <a:srgbClr val="77226C"/>
          </a:solidFill>
          <a:ln w="12700">
            <a:solidFill>
              <a:srgbClr val="77226C"/>
            </a:solidFill>
          </a:ln>
          <a:effectLst>
            <a:outerShdw blurRad="50800" dist="38100" dir="2700000" algn="tl" rotWithShape="0">
              <a:prstClr val="black">
                <a:alpha val="40000"/>
              </a:prstClr>
            </a:outerShdw>
          </a:effectLst>
        </p:spPr>
        <p:txBody>
          <a:bodyPr wrap="square" rtlCol="0">
            <a:spAutoFit/>
          </a:bodyPr>
          <a:lstStyle/>
          <a:p>
            <a:pPr algn="ctr"/>
            <a:r>
              <a:rPr lang="en-US" sz="3200" dirty="0">
                <a:solidFill>
                  <a:schemeClr val="bg1"/>
                </a:solidFill>
                <a:latin typeface="Century Gothic" panose="020B0502020202020204" pitchFamily="34" charset="0"/>
              </a:rPr>
              <a:t>729</a:t>
            </a:r>
          </a:p>
        </p:txBody>
      </p:sp>
      <p:sp>
        <p:nvSpPr>
          <p:cNvPr id="21" name="TextBox 20">
            <a:extLst>
              <a:ext uri="{FF2B5EF4-FFF2-40B4-BE49-F238E27FC236}">
                <a16:creationId xmlns:a16="http://schemas.microsoft.com/office/drawing/2014/main" id="{CCE986F6-F064-4D41-AC75-688D3B30193A}"/>
              </a:ext>
            </a:extLst>
          </p:cNvPr>
          <p:cNvSpPr txBox="1"/>
          <p:nvPr/>
        </p:nvSpPr>
        <p:spPr>
          <a:xfrm>
            <a:off x="127352" y="215635"/>
            <a:ext cx="1171975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Management &amp; Marketing Initiatives – </a:t>
            </a:r>
            <a:r>
              <a:rPr lang="en-US" sz="2400" dirty="0"/>
              <a:t>‘19/’20 People of the </a:t>
            </a:r>
            <a:r>
              <a:rPr lang="en-US" sz="2400" dirty="0" err="1"/>
              <a:t>MedQ</a:t>
            </a:r>
            <a:r>
              <a:rPr lang="en-US" sz="2400" dirty="0"/>
              <a:t> Campaign</a:t>
            </a:r>
          </a:p>
        </p:txBody>
      </p:sp>
    </p:spTree>
    <p:extLst>
      <p:ext uri="{BB962C8B-B14F-4D97-AF65-F5344CB8AC3E}">
        <p14:creationId xmlns:p14="http://schemas.microsoft.com/office/powerpoint/2010/main" val="14030443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70F24C-B924-CF45-B435-F41FEAF8612D}"/>
              </a:ext>
            </a:extLst>
          </p:cNvPr>
          <p:cNvSpPr>
            <a:spLocks noGrp="1"/>
          </p:cNvSpPr>
          <p:nvPr>
            <p:ph type="sldNum" sz="quarter" idx="12"/>
          </p:nvPr>
        </p:nvSpPr>
        <p:spPr/>
        <p:txBody>
          <a:bodyPr/>
          <a:lstStyle/>
          <a:p>
            <a:fld id="{D57F1E4F-1CFF-5643-939E-217C01CDF565}" type="slidenum">
              <a:rPr lang="en-US" smtClean="0"/>
              <a:pPr/>
              <a:t>8</a:t>
            </a:fld>
            <a:endParaRPr lang="en-US" dirty="0"/>
          </a:p>
        </p:txBody>
      </p:sp>
      <p:graphicFrame>
        <p:nvGraphicFramePr>
          <p:cNvPr id="5" name="Table 4">
            <a:extLst>
              <a:ext uri="{FF2B5EF4-FFF2-40B4-BE49-F238E27FC236}">
                <a16:creationId xmlns:a16="http://schemas.microsoft.com/office/drawing/2014/main" id="{5BF93E3F-7701-6E42-AB09-C678C34EBB00}"/>
              </a:ext>
            </a:extLst>
          </p:cNvPr>
          <p:cNvGraphicFramePr>
            <a:graphicFrameLocks noGrp="1"/>
          </p:cNvGraphicFramePr>
          <p:nvPr>
            <p:extLst>
              <p:ext uri="{D42A27DB-BD31-4B8C-83A1-F6EECF244321}">
                <p14:modId xmlns:p14="http://schemas.microsoft.com/office/powerpoint/2010/main" val="958959303"/>
              </p:ext>
            </p:extLst>
          </p:nvPr>
        </p:nvGraphicFramePr>
        <p:xfrm>
          <a:off x="609600" y="1006108"/>
          <a:ext cx="11172092" cy="2240123"/>
        </p:xfrm>
        <a:graphic>
          <a:graphicData uri="http://schemas.openxmlformats.org/drawingml/2006/table">
            <a:tbl>
              <a:tblPr firstRow="1" bandRow="1">
                <a:tableStyleId>{5C22544A-7EE6-4342-B048-85BDC9FD1C3A}</a:tableStyleId>
              </a:tblPr>
              <a:tblGrid>
                <a:gridCol w="3984256">
                  <a:extLst>
                    <a:ext uri="{9D8B030D-6E8A-4147-A177-3AD203B41FA5}">
                      <a16:colId xmlns:a16="http://schemas.microsoft.com/office/drawing/2014/main" val="1308240094"/>
                    </a:ext>
                  </a:extLst>
                </a:gridCol>
                <a:gridCol w="3380778">
                  <a:extLst>
                    <a:ext uri="{9D8B030D-6E8A-4147-A177-3AD203B41FA5}">
                      <a16:colId xmlns:a16="http://schemas.microsoft.com/office/drawing/2014/main" val="3158543908"/>
                    </a:ext>
                  </a:extLst>
                </a:gridCol>
                <a:gridCol w="3807058">
                  <a:extLst>
                    <a:ext uri="{9D8B030D-6E8A-4147-A177-3AD203B41FA5}">
                      <a16:colId xmlns:a16="http://schemas.microsoft.com/office/drawing/2014/main" val="1879115920"/>
                    </a:ext>
                  </a:extLst>
                </a:gridCol>
              </a:tblGrid>
              <a:tr h="774961">
                <a:tc>
                  <a:txBody>
                    <a:bodyPr/>
                    <a:lstStyle/>
                    <a:p>
                      <a:pPr algn="ctr"/>
                      <a:endParaRPr lang="en-US" dirty="0">
                        <a:latin typeface="Century Gothic" panose="020B0502020202020204" pitchFamily="34" charset="0"/>
                      </a:endParaRPr>
                    </a:p>
                  </a:txBody>
                  <a:tcPr anchor="ctr"/>
                </a:tc>
                <a:tc>
                  <a:txBody>
                    <a:bodyPr/>
                    <a:lstStyle/>
                    <a:p>
                      <a:pPr algn="ctr"/>
                      <a:r>
                        <a:rPr lang="en-US" dirty="0">
                          <a:latin typeface="Century Gothic" panose="020B0502020202020204" pitchFamily="34" charset="0"/>
                        </a:rPr>
                        <a:t>Goal</a:t>
                      </a:r>
                    </a:p>
                  </a:txBody>
                  <a:tcPr anchor="ctr"/>
                </a:tc>
                <a:tc>
                  <a:txBody>
                    <a:bodyPr/>
                    <a:lstStyle/>
                    <a:p>
                      <a:pPr algn="ctr"/>
                      <a:r>
                        <a:rPr lang="en-US" dirty="0">
                          <a:latin typeface="Century Gothic" panose="020B0502020202020204" pitchFamily="34" charset="0"/>
                        </a:rPr>
                        <a:t>Where are we: April 1 2019 – May 31, 2020</a:t>
                      </a:r>
                    </a:p>
                  </a:txBody>
                  <a:tcPr anchor="ctr"/>
                </a:tc>
                <a:extLst>
                  <a:ext uri="{0D108BD9-81ED-4DB2-BD59-A6C34878D82A}">
                    <a16:rowId xmlns:a16="http://schemas.microsoft.com/office/drawing/2014/main" val="2181751520"/>
                  </a:ext>
                </a:extLst>
              </a:tr>
              <a:tr h="549701">
                <a:tc>
                  <a:txBody>
                    <a:bodyPr/>
                    <a:lstStyle/>
                    <a:p>
                      <a:pPr algn="ctr"/>
                      <a:r>
                        <a:rPr lang="en-US" dirty="0">
                          <a:latin typeface="Century Gothic" panose="020B0502020202020204" pitchFamily="34" charset="0"/>
                        </a:rPr>
                        <a:t>Clicks to the Website</a:t>
                      </a:r>
                    </a:p>
                  </a:txBody>
                  <a:tcPr anchor="ctr"/>
                </a:tc>
                <a:tc>
                  <a:txBody>
                    <a:bodyPr/>
                    <a:lstStyle/>
                    <a:p>
                      <a:pPr algn="ctr"/>
                      <a:r>
                        <a:rPr lang="en-US" dirty="0">
                          <a:latin typeface="Century Gothic" panose="020B0502020202020204" pitchFamily="34" charset="0"/>
                        </a:rPr>
                        <a:t>Receive 15,000</a:t>
                      </a:r>
                    </a:p>
                  </a:txBody>
                  <a:tcPr anchor="ctr"/>
                </a:tc>
                <a:tc>
                  <a:txBody>
                    <a:bodyPr/>
                    <a:lstStyle/>
                    <a:p>
                      <a:pPr algn="ctr"/>
                      <a:r>
                        <a:rPr lang="en-US" dirty="0">
                          <a:latin typeface="Century Gothic" panose="020B0502020202020204" pitchFamily="34" charset="0"/>
                        </a:rPr>
                        <a:t>37,674</a:t>
                      </a:r>
                    </a:p>
                  </a:txBody>
                  <a:tcPr anchor="ctr"/>
                </a:tc>
                <a:extLst>
                  <a:ext uri="{0D108BD9-81ED-4DB2-BD59-A6C34878D82A}">
                    <a16:rowId xmlns:a16="http://schemas.microsoft.com/office/drawing/2014/main" val="3084123539"/>
                  </a:ext>
                </a:extLst>
              </a:tr>
              <a:tr h="549701">
                <a:tc>
                  <a:txBody>
                    <a:bodyPr/>
                    <a:lstStyle/>
                    <a:p>
                      <a:pPr algn="ctr"/>
                      <a:r>
                        <a:rPr lang="en-US" dirty="0">
                          <a:latin typeface="Century Gothic" panose="020B0502020202020204" pitchFamily="34" charset="0"/>
                        </a:rPr>
                        <a:t>Website Sessions </a:t>
                      </a:r>
                    </a:p>
                  </a:txBody>
                  <a:tcPr anchor="ctr"/>
                </a:tc>
                <a:tc>
                  <a:txBody>
                    <a:bodyPr/>
                    <a:lstStyle/>
                    <a:p>
                      <a:pPr algn="ctr"/>
                      <a:r>
                        <a:rPr lang="en-US" dirty="0">
                          <a:latin typeface="Century Gothic" panose="020B0502020202020204" pitchFamily="34" charset="0"/>
                        </a:rPr>
                        <a:t>Increase to 25,000</a:t>
                      </a:r>
                    </a:p>
                  </a:txBody>
                  <a:tcPr anchor="ctr"/>
                </a:tc>
                <a:tc>
                  <a:txBody>
                    <a:bodyPr/>
                    <a:lstStyle/>
                    <a:p>
                      <a:pPr algn="ctr"/>
                      <a:r>
                        <a:rPr lang="en-US" dirty="0">
                          <a:latin typeface="Century Gothic" panose="020B0502020202020204" pitchFamily="34" charset="0"/>
                        </a:rPr>
                        <a:t>41,836</a:t>
                      </a:r>
                    </a:p>
                  </a:txBody>
                  <a:tcPr anchor="ctr"/>
                </a:tc>
                <a:extLst>
                  <a:ext uri="{0D108BD9-81ED-4DB2-BD59-A6C34878D82A}">
                    <a16:rowId xmlns:a16="http://schemas.microsoft.com/office/drawing/2014/main" val="3036535755"/>
                  </a:ext>
                </a:extLst>
              </a:tr>
              <a:tr h="318477">
                <a:tc>
                  <a:txBody>
                    <a:bodyPr/>
                    <a:lstStyle/>
                    <a:p>
                      <a:pPr algn="ctr"/>
                      <a:r>
                        <a:rPr lang="en-US" dirty="0">
                          <a:latin typeface="Century Gothic" panose="020B0502020202020204" pitchFamily="34" charset="0"/>
                        </a:rPr>
                        <a:t>Video Views</a:t>
                      </a:r>
                    </a:p>
                  </a:txBody>
                  <a:tcPr anchor="ctr"/>
                </a:tc>
                <a:tc>
                  <a:txBody>
                    <a:bodyPr/>
                    <a:lstStyle/>
                    <a:p>
                      <a:pPr algn="ctr"/>
                      <a:r>
                        <a:rPr lang="en-US" dirty="0">
                          <a:latin typeface="Century Gothic" panose="020B0502020202020204" pitchFamily="34" charset="0"/>
                        </a:rPr>
                        <a:t>Receive 5,000</a:t>
                      </a:r>
                    </a:p>
                  </a:txBody>
                  <a:tcPr anchor="ctr"/>
                </a:tc>
                <a:tc>
                  <a:txBody>
                    <a:bodyPr/>
                    <a:lstStyle/>
                    <a:p>
                      <a:pPr algn="ctr"/>
                      <a:r>
                        <a:rPr lang="en-US" dirty="0">
                          <a:latin typeface="Century Gothic" panose="020B0502020202020204" pitchFamily="34" charset="0"/>
                        </a:rPr>
                        <a:t>32,424</a:t>
                      </a:r>
                    </a:p>
                  </a:txBody>
                  <a:tcPr anchor="ctr"/>
                </a:tc>
                <a:extLst>
                  <a:ext uri="{0D108BD9-81ED-4DB2-BD59-A6C34878D82A}">
                    <a16:rowId xmlns:a16="http://schemas.microsoft.com/office/drawing/2014/main" val="3760618207"/>
                  </a:ext>
                </a:extLst>
              </a:tr>
            </a:tbl>
          </a:graphicData>
        </a:graphic>
      </p:graphicFrame>
      <p:pic>
        <p:nvPicPr>
          <p:cNvPr id="8" name="Content Placeholder 4" descr="A screenshot of a cell phone&#10;&#10;Description automatically generated">
            <a:extLst>
              <a:ext uri="{FF2B5EF4-FFF2-40B4-BE49-F238E27FC236}">
                <a16:creationId xmlns:a16="http://schemas.microsoft.com/office/drawing/2014/main" id="{34F280E6-B88F-9C4E-97DF-E0AFB49BA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7" y="5195100"/>
            <a:ext cx="12192000" cy="1662899"/>
          </a:xfrm>
          <a:prstGeom prst="rect">
            <a:avLst/>
          </a:prstGeom>
        </p:spPr>
      </p:pic>
      <p:sp>
        <p:nvSpPr>
          <p:cNvPr id="15" name="Content Placeholder 2">
            <a:extLst>
              <a:ext uri="{FF2B5EF4-FFF2-40B4-BE49-F238E27FC236}">
                <a16:creationId xmlns:a16="http://schemas.microsoft.com/office/drawing/2014/main" id="{EEF1EC92-AF29-C747-A1F8-79E92D15BCD0}"/>
              </a:ext>
            </a:extLst>
          </p:cNvPr>
          <p:cNvSpPr>
            <a:spLocks noGrp="1"/>
          </p:cNvSpPr>
          <p:nvPr>
            <p:ph idx="1"/>
          </p:nvPr>
        </p:nvSpPr>
        <p:spPr>
          <a:xfrm>
            <a:off x="2989398" y="3375579"/>
            <a:ext cx="6041592" cy="517207"/>
          </a:xfrm>
        </p:spPr>
        <p:txBody>
          <a:bodyPr>
            <a:normAutofit fontScale="92500"/>
          </a:bodyPr>
          <a:lstStyle/>
          <a:p>
            <a:pPr marL="0" indent="0">
              <a:buNone/>
            </a:pPr>
            <a:r>
              <a:rPr lang="en-US" dirty="0">
                <a:solidFill>
                  <a:schemeClr val="tx1"/>
                </a:solidFill>
                <a:latin typeface="Century Gothic" panose="020B0502020202020204" pitchFamily="34" charset="0"/>
              </a:rPr>
              <a:t>Campaign ended on May 31, 2020</a:t>
            </a:r>
            <a:endParaRPr lang="en-US" sz="1800" dirty="0">
              <a:solidFill>
                <a:schemeClr val="tx1"/>
              </a:solidFill>
              <a:latin typeface="Century Gothic" panose="020B0502020202020204" pitchFamily="34" charset="0"/>
            </a:endParaRPr>
          </a:p>
          <a:p>
            <a:pPr lvl="1">
              <a:buFont typeface="Wingdings" pitchFamily="2" charset="2"/>
              <a:buChar char="§"/>
            </a:pPr>
            <a:endParaRPr lang="en-US" dirty="0">
              <a:latin typeface="Century Gothic" panose="020B0502020202020204" pitchFamily="34" charset="0"/>
            </a:endParaRPr>
          </a:p>
        </p:txBody>
      </p:sp>
      <p:pic>
        <p:nvPicPr>
          <p:cNvPr id="9" name="Picture 8" descr="A screenshot of a cell phone&#10;&#10;Description automatically generated">
            <a:extLst>
              <a:ext uri="{FF2B5EF4-FFF2-40B4-BE49-F238E27FC236}">
                <a16:creationId xmlns:a16="http://schemas.microsoft.com/office/drawing/2014/main" id="{6AB04107-1BC8-3E4B-B0AD-8362D1E64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899" y="4022134"/>
            <a:ext cx="7513074" cy="1478637"/>
          </a:xfrm>
          <a:prstGeom prst="rect">
            <a:avLst/>
          </a:prstGeom>
        </p:spPr>
      </p:pic>
      <p:sp>
        <p:nvSpPr>
          <p:cNvPr id="12" name="TextBox 11">
            <a:extLst>
              <a:ext uri="{FF2B5EF4-FFF2-40B4-BE49-F238E27FC236}">
                <a16:creationId xmlns:a16="http://schemas.microsoft.com/office/drawing/2014/main" id="{6BA05779-CE8B-4F3F-BDE5-3188DA89AA2F}"/>
              </a:ext>
            </a:extLst>
          </p:cNvPr>
          <p:cNvSpPr txBox="1"/>
          <p:nvPr/>
        </p:nvSpPr>
        <p:spPr>
          <a:xfrm>
            <a:off x="127352" y="215635"/>
            <a:ext cx="1171975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Management &amp; Marketing Initiatives – </a:t>
            </a:r>
            <a:r>
              <a:rPr lang="en-US" sz="2400" dirty="0"/>
              <a:t>‘19/’20 People of the </a:t>
            </a:r>
            <a:r>
              <a:rPr lang="en-US" sz="2400" dirty="0" err="1"/>
              <a:t>MedQ</a:t>
            </a:r>
            <a:r>
              <a:rPr lang="en-US" sz="2400" dirty="0"/>
              <a:t> Campaign</a:t>
            </a:r>
          </a:p>
        </p:txBody>
      </p:sp>
    </p:spTree>
    <p:extLst>
      <p:ext uri="{BB962C8B-B14F-4D97-AF65-F5344CB8AC3E}">
        <p14:creationId xmlns:p14="http://schemas.microsoft.com/office/powerpoint/2010/main" val="4211633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BA05779-CE8B-4F3F-BDE5-3188DA89AA2F}"/>
              </a:ext>
            </a:extLst>
          </p:cNvPr>
          <p:cNvSpPr txBox="1"/>
          <p:nvPr/>
        </p:nvSpPr>
        <p:spPr>
          <a:xfrm>
            <a:off x="127352" y="215635"/>
            <a:ext cx="11719756" cy="461665"/>
          </a:xfrm>
          <a:prstGeom prst="rect">
            <a:avLst/>
          </a:prstGeom>
          <a:noFill/>
        </p:spPr>
        <p:txBody>
          <a:bodyPr wrap="square" rtlCol="0">
            <a:spAutoFit/>
          </a:bodyPr>
          <a:lstStyle/>
          <a:p>
            <a:r>
              <a:rPr lang="en-US" sz="2400" b="1" dirty="0" err="1">
                <a:solidFill>
                  <a:srgbClr val="C00000"/>
                </a:solidFill>
              </a:rPr>
              <a:t>MedQuarter</a:t>
            </a:r>
            <a:r>
              <a:rPr lang="en-US" sz="2400" b="1" dirty="0">
                <a:solidFill>
                  <a:srgbClr val="C00000"/>
                </a:solidFill>
              </a:rPr>
              <a:t> Management &amp; Marketing Initiatives – </a:t>
            </a:r>
            <a:r>
              <a:rPr lang="en-US" sz="2400" dirty="0"/>
              <a:t>‘20/’21 Places of the </a:t>
            </a:r>
            <a:r>
              <a:rPr lang="en-US" sz="2400" dirty="0" err="1"/>
              <a:t>MedQ</a:t>
            </a:r>
            <a:r>
              <a:rPr lang="en-US" sz="2400" dirty="0"/>
              <a:t> Campaign</a:t>
            </a:r>
          </a:p>
        </p:txBody>
      </p:sp>
      <p:sp>
        <p:nvSpPr>
          <p:cNvPr id="10" name="Title 7">
            <a:extLst>
              <a:ext uri="{FF2B5EF4-FFF2-40B4-BE49-F238E27FC236}">
                <a16:creationId xmlns:a16="http://schemas.microsoft.com/office/drawing/2014/main" id="{18D17919-4EB8-45A3-8BA1-00E9ABC563EB}"/>
              </a:ext>
            </a:extLst>
          </p:cNvPr>
          <p:cNvSpPr txBox="1">
            <a:spLocks/>
          </p:cNvSpPr>
          <p:nvPr/>
        </p:nvSpPr>
        <p:spPr>
          <a:xfrm>
            <a:off x="10464627" y="373716"/>
            <a:ext cx="608468" cy="273246"/>
          </a:xfrm>
          <a:prstGeom prst="rect">
            <a:avLst/>
          </a:prstGeom>
        </p:spPr>
        <p:txBody>
          <a:bodyPr vert="horz" lIns="91440" tIns="45720" rIns="91440" bIns="45720" rtlCol="0" anchor="ct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  </a:t>
            </a:r>
            <a:endParaRPr lang="en-US" dirty="0"/>
          </a:p>
        </p:txBody>
      </p:sp>
      <p:sp>
        <p:nvSpPr>
          <p:cNvPr id="14" name="TextBox 13">
            <a:extLst>
              <a:ext uri="{FF2B5EF4-FFF2-40B4-BE49-F238E27FC236}">
                <a16:creationId xmlns:a16="http://schemas.microsoft.com/office/drawing/2014/main" id="{AB6C00A4-5285-4655-AFFB-224A916D0665}"/>
              </a:ext>
            </a:extLst>
          </p:cNvPr>
          <p:cNvSpPr txBox="1"/>
          <p:nvPr/>
        </p:nvSpPr>
        <p:spPr>
          <a:xfrm>
            <a:off x="589432" y="1126049"/>
            <a:ext cx="4342332" cy="1200329"/>
          </a:xfrm>
          <a:prstGeom prst="rect">
            <a:avLst/>
          </a:prstGeom>
          <a:noFill/>
        </p:spPr>
        <p:txBody>
          <a:bodyPr wrap="square" rtlCol="0">
            <a:spAutoFit/>
          </a:bodyPr>
          <a:lstStyle/>
          <a:p>
            <a:r>
              <a:rPr lang="en-US" b="1" dirty="0">
                <a:latin typeface="Century Gothic" charset="0"/>
              </a:rPr>
              <a:t>March Update for 20/21 campaign –</a:t>
            </a:r>
          </a:p>
          <a:p>
            <a:pPr marL="285750" indent="-285750">
              <a:buFont typeface="Wingdings" pitchFamily="2" charset="2"/>
              <a:buChar char="Ø"/>
            </a:pPr>
            <a:r>
              <a:rPr lang="en-US" dirty="0">
                <a:latin typeface="Century Gothic" charset="0"/>
              </a:rPr>
              <a:t>Launched 11/8/2020</a:t>
            </a:r>
          </a:p>
          <a:p>
            <a:pPr marL="285750" indent="-285750">
              <a:buFont typeface="Wingdings" pitchFamily="2" charset="2"/>
              <a:buChar char="Ø"/>
            </a:pPr>
            <a:r>
              <a:rPr lang="en-US" dirty="0">
                <a:latin typeface="Century Gothic" charset="0"/>
              </a:rPr>
              <a:t>Total Ad Impressions: 2.16 million</a:t>
            </a:r>
          </a:p>
          <a:p>
            <a:pPr marL="285750" indent="-285750">
              <a:buFont typeface="Wingdings" pitchFamily="2" charset="2"/>
              <a:buChar char="Ø"/>
            </a:pPr>
            <a:r>
              <a:rPr lang="en-US" dirty="0">
                <a:latin typeface="Century Gothic" charset="0"/>
              </a:rPr>
              <a:t>Website sessions: 5,535</a:t>
            </a:r>
          </a:p>
        </p:txBody>
      </p:sp>
      <p:grpSp>
        <p:nvGrpSpPr>
          <p:cNvPr id="17" name="Group 16">
            <a:extLst>
              <a:ext uri="{FF2B5EF4-FFF2-40B4-BE49-F238E27FC236}">
                <a16:creationId xmlns:a16="http://schemas.microsoft.com/office/drawing/2014/main" id="{4D0A81F6-C678-4B99-B212-D76FF0BCA8C4}"/>
              </a:ext>
            </a:extLst>
          </p:cNvPr>
          <p:cNvGrpSpPr/>
          <p:nvPr/>
        </p:nvGrpSpPr>
        <p:grpSpPr>
          <a:xfrm>
            <a:off x="8278967" y="3296250"/>
            <a:ext cx="1978241" cy="2805795"/>
            <a:chOff x="4428522" y="1577975"/>
            <a:chExt cx="3343277" cy="4741863"/>
          </a:xfrm>
          <a:effectLst>
            <a:outerShdw blurRad="50800" dist="38100" dir="2700000" algn="tl" rotWithShape="0">
              <a:prstClr val="black">
                <a:alpha val="40000"/>
              </a:prstClr>
            </a:outerShdw>
          </a:effectLst>
        </p:grpSpPr>
        <p:pic>
          <p:nvPicPr>
            <p:cNvPr id="18" name="Picture 17" descr="A picture containing text, person&#10;&#10;Description automatically generated">
              <a:extLst>
                <a:ext uri="{FF2B5EF4-FFF2-40B4-BE49-F238E27FC236}">
                  <a16:creationId xmlns:a16="http://schemas.microsoft.com/office/drawing/2014/main" id="{ADB4D92F-76C3-4060-8F54-270AC20AA0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811" y="1577975"/>
              <a:ext cx="3306378" cy="4741863"/>
            </a:xfrm>
            <a:prstGeom prst="rect">
              <a:avLst/>
            </a:prstGeom>
          </p:spPr>
        </p:pic>
        <p:pic>
          <p:nvPicPr>
            <p:cNvPr id="19" name="Picture 18" descr="A person sitting at a desk&#10;&#10;Description automatically generated with medium confidence">
              <a:extLst>
                <a:ext uri="{FF2B5EF4-FFF2-40B4-BE49-F238E27FC236}">
                  <a16:creationId xmlns:a16="http://schemas.microsoft.com/office/drawing/2014/main" id="{E16BC1BD-8158-4538-A5A0-1F9384E84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522" y="2343151"/>
              <a:ext cx="3343277" cy="3343277"/>
            </a:xfrm>
            <a:prstGeom prst="rect">
              <a:avLst/>
            </a:prstGeom>
          </p:spPr>
        </p:pic>
      </p:grpSp>
      <p:graphicFrame>
        <p:nvGraphicFramePr>
          <p:cNvPr id="20" name="Table 19">
            <a:extLst>
              <a:ext uri="{FF2B5EF4-FFF2-40B4-BE49-F238E27FC236}">
                <a16:creationId xmlns:a16="http://schemas.microsoft.com/office/drawing/2014/main" id="{A8B99DE9-8D06-4975-B181-BB661C32C7E9}"/>
              </a:ext>
            </a:extLst>
          </p:cNvPr>
          <p:cNvGraphicFramePr>
            <a:graphicFrameLocks noGrp="1"/>
          </p:cNvGraphicFramePr>
          <p:nvPr/>
        </p:nvGraphicFramePr>
        <p:xfrm>
          <a:off x="589432" y="3034178"/>
          <a:ext cx="4926603" cy="3329940"/>
        </p:xfrm>
        <a:graphic>
          <a:graphicData uri="http://schemas.openxmlformats.org/drawingml/2006/table">
            <a:tbl>
              <a:tblPr/>
              <a:tblGrid>
                <a:gridCol w="1427696">
                  <a:extLst>
                    <a:ext uri="{9D8B030D-6E8A-4147-A177-3AD203B41FA5}">
                      <a16:colId xmlns:a16="http://schemas.microsoft.com/office/drawing/2014/main" val="4174105940"/>
                    </a:ext>
                  </a:extLst>
                </a:gridCol>
                <a:gridCol w="2125267">
                  <a:extLst>
                    <a:ext uri="{9D8B030D-6E8A-4147-A177-3AD203B41FA5}">
                      <a16:colId xmlns:a16="http://schemas.microsoft.com/office/drawing/2014/main" val="3115761397"/>
                    </a:ext>
                  </a:extLst>
                </a:gridCol>
                <a:gridCol w="1373640">
                  <a:extLst>
                    <a:ext uri="{9D8B030D-6E8A-4147-A177-3AD203B41FA5}">
                      <a16:colId xmlns:a16="http://schemas.microsoft.com/office/drawing/2014/main" val="3952079960"/>
                    </a:ext>
                  </a:extLst>
                </a:gridCol>
              </a:tblGrid>
              <a:tr h="183515">
                <a:tc>
                  <a:txBody>
                    <a:bodyPr/>
                    <a:lstStyle/>
                    <a:p>
                      <a:pPr marL="0" marR="0" algn="ctr">
                        <a:spcBef>
                          <a:spcPts val="0"/>
                        </a:spcBef>
                        <a:spcAft>
                          <a:spcPts val="0"/>
                        </a:spcAft>
                      </a:pPr>
                      <a:r>
                        <a:rPr lang="en-US" sz="1400" dirty="0">
                          <a:effectLst/>
                          <a:latin typeface="Century Gothic" panose="020B0502020202020204" pitchFamily="34" charset="0"/>
                        </a:rPr>
                        <a:t>January</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effectLst/>
                          <a:latin typeface="Century Gothic" panose="020B0502020202020204" pitchFamily="34" charset="0"/>
                        </a:rPr>
                        <a:t>Non-clinical healthcare montage</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a:txBody>
                    <a:bodyPr/>
                    <a:lstStyle/>
                    <a:p>
                      <a:pPr marL="0" marR="0" algn="ctr">
                        <a:spcBef>
                          <a:spcPts val="0"/>
                        </a:spcBef>
                        <a:spcAft>
                          <a:spcPts val="0"/>
                        </a:spcAft>
                      </a:pPr>
                      <a:endParaRPr lang="en-US" sz="1400" dirty="0">
                        <a:effectLst/>
                        <a:latin typeface="Century Gothic" panose="020B0502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620936"/>
                  </a:ext>
                </a:extLst>
              </a:tr>
              <a:tr h="183515">
                <a:tc>
                  <a:txBody>
                    <a:bodyPr/>
                    <a:lstStyle/>
                    <a:p>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effectLst/>
                        <a:latin typeface="Century Gothic" panose="020B0502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6567081"/>
                  </a:ext>
                </a:extLst>
              </a:tr>
              <a:tr h="183515">
                <a:tc>
                  <a:txBody>
                    <a:bodyPr/>
                    <a:lstStyle/>
                    <a:p>
                      <a:pPr marL="0" marR="0" algn="ctr">
                        <a:spcBef>
                          <a:spcPts val="0"/>
                        </a:spcBef>
                        <a:spcAft>
                          <a:spcPts val="0"/>
                        </a:spcAft>
                      </a:pPr>
                      <a:r>
                        <a:rPr lang="en-US" sz="1400" dirty="0">
                          <a:effectLst/>
                          <a:latin typeface="Century Gothic" panose="020B0502020202020204" pitchFamily="34" charset="0"/>
                        </a:rPr>
                        <a:t>February </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rPr>
                        <a:t>Firestone Complete Auto Care</a:t>
                      </a:r>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rowSpan="3">
                  <a:txBody>
                    <a:bodyPr/>
                    <a:lstStyle/>
                    <a:p>
                      <a:pPr marL="0" marR="0" algn="ctr">
                        <a:spcBef>
                          <a:spcPts val="0"/>
                        </a:spcBef>
                        <a:spcAft>
                          <a:spcPts val="0"/>
                        </a:spcAft>
                      </a:pPr>
                      <a:r>
                        <a:rPr lang="en-US" sz="1400" dirty="0">
                          <a:effectLst/>
                          <a:latin typeface="Century Gothic" panose="020B0502020202020204" pitchFamily="34" charset="0"/>
                        </a:rPr>
                        <a:t>Continue to Live Your Life – Don’t Delay Your Care</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1799275"/>
                  </a:ext>
                </a:extLst>
              </a:tr>
              <a:tr h="183515">
                <a:tc>
                  <a:txBody>
                    <a:bodyPr/>
                    <a:lstStyle/>
                    <a:p>
                      <a:pPr marL="0" marR="0" algn="ctr">
                        <a:spcBef>
                          <a:spcPts val="0"/>
                        </a:spcBef>
                        <a:spcAft>
                          <a:spcPts val="0"/>
                        </a:spcAft>
                      </a:pPr>
                      <a:r>
                        <a:rPr lang="en-US" sz="1400">
                          <a:effectLst/>
                          <a:latin typeface="Century Gothic" panose="020B0502020202020204" pitchFamily="34" charset="0"/>
                        </a:rPr>
                        <a:t>March </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rPr>
                        <a:t>Kathy's Pie</a:t>
                      </a:r>
                      <a:endParaRPr lang="en-US" sz="140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vMerge="1">
                  <a:txBody>
                    <a:bodyPr/>
                    <a:lstStyle/>
                    <a:p>
                      <a:endParaRPr lang="en-US"/>
                    </a:p>
                  </a:txBody>
                  <a:tcPr/>
                </a:tc>
                <a:extLst>
                  <a:ext uri="{0D108BD9-81ED-4DB2-BD59-A6C34878D82A}">
                    <a16:rowId xmlns:a16="http://schemas.microsoft.com/office/drawing/2014/main" val="4101268140"/>
                  </a:ext>
                </a:extLst>
              </a:tr>
              <a:tr h="287089">
                <a:tc>
                  <a:txBody>
                    <a:bodyPr/>
                    <a:lstStyle/>
                    <a:p>
                      <a:pPr marL="0" marR="0" algn="ctr">
                        <a:spcBef>
                          <a:spcPts val="0"/>
                        </a:spcBef>
                        <a:spcAft>
                          <a:spcPts val="0"/>
                        </a:spcAft>
                      </a:pPr>
                      <a:r>
                        <a:rPr lang="en-US" sz="1400">
                          <a:effectLst/>
                          <a:latin typeface="Century Gothic" panose="020B0502020202020204" pitchFamily="34" charset="0"/>
                        </a:rPr>
                        <a:t>April</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rPr>
                        <a:t>Patient Story – Mercy (cardiology patient) </a:t>
                      </a:r>
                      <a:endParaRPr lang="en-US" sz="140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2F3"/>
                    </a:solidFill>
                  </a:tcPr>
                </a:tc>
                <a:tc vMerge="1">
                  <a:txBody>
                    <a:bodyPr/>
                    <a:lstStyle/>
                    <a:p>
                      <a:endParaRPr lang="en-US"/>
                    </a:p>
                  </a:txBody>
                  <a:tcPr/>
                </a:tc>
                <a:extLst>
                  <a:ext uri="{0D108BD9-81ED-4DB2-BD59-A6C34878D82A}">
                    <a16:rowId xmlns:a16="http://schemas.microsoft.com/office/drawing/2014/main" val="550222485"/>
                  </a:ext>
                </a:extLst>
              </a:tr>
              <a:tr h="104775">
                <a:tc>
                  <a:txBody>
                    <a:bodyPr/>
                    <a:lstStyle/>
                    <a:p>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US" sz="1400" dirty="0">
                        <a:effectLst/>
                        <a:latin typeface="Century Gothic" panose="020B0502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24016195"/>
                  </a:ext>
                </a:extLst>
              </a:tr>
              <a:tr h="183515">
                <a:tc>
                  <a:txBody>
                    <a:bodyPr/>
                    <a:lstStyle/>
                    <a:p>
                      <a:pPr marL="0" marR="0" algn="ctr">
                        <a:spcBef>
                          <a:spcPts val="0"/>
                        </a:spcBef>
                        <a:spcAft>
                          <a:spcPts val="0"/>
                        </a:spcAft>
                      </a:pPr>
                      <a:r>
                        <a:rPr lang="en-US" sz="1400">
                          <a:effectLst/>
                          <a:latin typeface="Century Gothic" panose="020B0502020202020204" pitchFamily="34" charset="0"/>
                        </a:rPr>
                        <a:t>May</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rPr>
                        <a:t>small business feature</a:t>
                      </a:r>
                      <a:endParaRPr lang="en-US" sz="140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rowSpan="3">
                  <a:txBody>
                    <a:bodyPr/>
                    <a:lstStyle/>
                    <a:p>
                      <a:pPr marL="0" marR="0" algn="ctr">
                        <a:spcBef>
                          <a:spcPts val="0"/>
                        </a:spcBef>
                        <a:spcAft>
                          <a:spcPts val="0"/>
                        </a:spcAft>
                      </a:pPr>
                      <a:r>
                        <a:rPr lang="en-US" sz="1400" dirty="0">
                          <a:effectLst/>
                          <a:latin typeface="Century Gothic" panose="020B0502020202020204" pitchFamily="34" charset="0"/>
                        </a:rPr>
                        <a:t>? - will evaluate messaging needs as we go</a:t>
                      </a: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053518"/>
                  </a:ext>
                </a:extLst>
              </a:tr>
              <a:tr h="183515">
                <a:tc>
                  <a:txBody>
                    <a:bodyPr/>
                    <a:lstStyle/>
                    <a:p>
                      <a:pPr marL="0" marR="0" algn="ctr">
                        <a:spcBef>
                          <a:spcPts val="0"/>
                        </a:spcBef>
                        <a:spcAft>
                          <a:spcPts val="0"/>
                        </a:spcAft>
                      </a:pPr>
                      <a:r>
                        <a:rPr lang="en-US" sz="1400">
                          <a:effectLst/>
                          <a:latin typeface="Century Gothic" panose="020B0502020202020204" pitchFamily="34" charset="0"/>
                        </a:rPr>
                        <a:t>June </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rPr>
                        <a:t>small business feature</a:t>
                      </a:r>
                      <a:endParaRPr lang="en-US" sz="140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4CCCC"/>
                    </a:solidFill>
                  </a:tcPr>
                </a:tc>
                <a:tc vMerge="1">
                  <a:txBody>
                    <a:bodyPr/>
                    <a:lstStyle/>
                    <a:p>
                      <a:endParaRPr lang="en-US"/>
                    </a:p>
                  </a:txBody>
                  <a:tcPr/>
                </a:tc>
                <a:extLst>
                  <a:ext uri="{0D108BD9-81ED-4DB2-BD59-A6C34878D82A}">
                    <a16:rowId xmlns:a16="http://schemas.microsoft.com/office/drawing/2014/main" val="2312678841"/>
                  </a:ext>
                </a:extLst>
              </a:tr>
              <a:tr h="183515">
                <a:tc>
                  <a:txBody>
                    <a:bodyPr/>
                    <a:lstStyle/>
                    <a:p>
                      <a:pPr marL="0" marR="0" algn="ctr">
                        <a:spcBef>
                          <a:spcPts val="0"/>
                        </a:spcBef>
                        <a:spcAft>
                          <a:spcPts val="0"/>
                        </a:spcAft>
                      </a:pPr>
                      <a:r>
                        <a:rPr lang="en-US" sz="1400">
                          <a:effectLst/>
                          <a:latin typeface="Century Gothic" panose="020B0502020202020204" pitchFamily="34" charset="0"/>
                        </a:rPr>
                        <a:t>July</a:t>
                      </a: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rPr>
                        <a:t>Patient Story – UnityPoint (cancer patient)</a:t>
                      </a:r>
                      <a:endParaRPr lang="en-US" sz="1400" dirty="0">
                        <a:effectLst/>
                        <a:latin typeface="Century Gothic" panose="020B0502020202020204" pitchFamily="34" charset="0"/>
                      </a:endParaRPr>
                    </a:p>
                  </a:txBody>
                  <a:tcPr marL="28575" marR="28575" marT="19050" marB="190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2F3"/>
                    </a:solidFill>
                  </a:tcPr>
                </a:tc>
                <a:tc vMerge="1">
                  <a:txBody>
                    <a:bodyPr/>
                    <a:lstStyle/>
                    <a:p>
                      <a:endParaRPr lang="en-US"/>
                    </a:p>
                  </a:txBody>
                  <a:tcPr/>
                </a:tc>
                <a:extLst>
                  <a:ext uri="{0D108BD9-81ED-4DB2-BD59-A6C34878D82A}">
                    <a16:rowId xmlns:a16="http://schemas.microsoft.com/office/drawing/2014/main" val="3346504449"/>
                  </a:ext>
                </a:extLst>
              </a:tr>
            </a:tbl>
          </a:graphicData>
        </a:graphic>
      </p:graphicFrame>
      <p:pic>
        <p:nvPicPr>
          <p:cNvPr id="21" name="Content Placeholder 4" descr="Text&#10;&#10;Description automatically generated">
            <a:extLst>
              <a:ext uri="{FF2B5EF4-FFF2-40B4-BE49-F238E27FC236}">
                <a16:creationId xmlns:a16="http://schemas.microsoft.com/office/drawing/2014/main" id="{74AF1398-8AF2-4421-8FD4-7522E9F79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1193" y="4075615"/>
            <a:ext cx="1891660" cy="2740182"/>
          </a:xfrm>
          <a:prstGeom prst="rect">
            <a:avLst/>
          </a:prstGeom>
          <a:effectLst>
            <a:outerShdw blurRad="50800" dist="38100" dir="2700000" algn="tl" rotWithShape="0">
              <a:prstClr val="black">
                <a:alpha val="40000"/>
              </a:prstClr>
            </a:outerShdw>
          </a:effectLst>
        </p:spPr>
      </p:pic>
      <p:pic>
        <p:nvPicPr>
          <p:cNvPr id="22" name="Picture 21" descr="A picture containing text, indoor&#10;&#10;Description automatically generated">
            <a:extLst>
              <a:ext uri="{FF2B5EF4-FFF2-40B4-BE49-F238E27FC236}">
                <a16:creationId xmlns:a16="http://schemas.microsoft.com/office/drawing/2014/main" id="{9FB9FB4F-86BD-48D7-BE90-7C68F4368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4891" y="3620851"/>
            <a:ext cx="1956408" cy="2863433"/>
          </a:xfrm>
          <a:prstGeom prst="rect">
            <a:avLst/>
          </a:prstGeom>
          <a:effectLst>
            <a:outerShdw blurRad="50800" dist="38100" dir="2700000" algn="tl" rotWithShape="0">
              <a:prstClr val="black">
                <a:alpha val="40000"/>
              </a:prstClr>
            </a:outerShdw>
          </a:effectLst>
        </p:spPr>
      </p:pic>
      <p:sp>
        <p:nvSpPr>
          <p:cNvPr id="23" name="Title 1">
            <a:extLst>
              <a:ext uri="{FF2B5EF4-FFF2-40B4-BE49-F238E27FC236}">
                <a16:creationId xmlns:a16="http://schemas.microsoft.com/office/drawing/2014/main" id="{1D2DBE90-3329-47A2-8AB9-A0294AE794A2}"/>
              </a:ext>
            </a:extLst>
          </p:cNvPr>
          <p:cNvSpPr txBox="1">
            <a:spLocks/>
          </p:cNvSpPr>
          <p:nvPr/>
        </p:nvSpPr>
        <p:spPr>
          <a:xfrm>
            <a:off x="5675827" y="3515280"/>
            <a:ext cx="3216319" cy="56453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1" dirty="0">
                <a:solidFill>
                  <a:schemeClr val="tx1"/>
                </a:solidFill>
                <a:latin typeface="Century Gothic" panose="020B0502020202020204" pitchFamily="34" charset="0"/>
              </a:rPr>
              <a:t>Healthcare Montage</a:t>
            </a:r>
          </a:p>
        </p:txBody>
      </p:sp>
      <p:pic>
        <p:nvPicPr>
          <p:cNvPr id="24" name="Picture 23" descr="Graphical user interface, application&#10;&#10;Description automatically generated">
            <a:extLst>
              <a:ext uri="{FF2B5EF4-FFF2-40B4-BE49-F238E27FC236}">
                <a16:creationId xmlns:a16="http://schemas.microsoft.com/office/drawing/2014/main" id="{02012A2A-3FF5-4499-9E9F-99FE8F79A167}"/>
              </a:ext>
            </a:extLst>
          </p:cNvPr>
          <p:cNvPicPr>
            <a:picLocks noChangeAspect="1"/>
          </p:cNvPicPr>
          <p:nvPr/>
        </p:nvPicPr>
        <p:blipFill>
          <a:blip r:embed="rId7"/>
          <a:stretch>
            <a:fillRect/>
          </a:stretch>
        </p:blipFill>
        <p:spPr>
          <a:xfrm>
            <a:off x="5539153" y="945120"/>
            <a:ext cx="6497410" cy="21522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3601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2632</TotalTime>
  <Words>942</Words>
  <Application>Microsoft Office PowerPoint</Application>
  <PresentationFormat>Widescreen</PresentationFormat>
  <Paragraphs>167</Paragraphs>
  <Slides>26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Century Gothic</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Clarissa Koch</dc:creator>
  <cp:lastModifiedBy>Clarissa Koch</cp:lastModifiedBy>
  <cp:revision>94</cp:revision>
  <dcterms:created xsi:type="dcterms:W3CDTF">2017-11-13T21:41:53Z</dcterms:created>
  <dcterms:modified xsi:type="dcterms:W3CDTF">2021-03-24T20:12:44Z</dcterms:modified>
</cp:coreProperties>
</file>